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8" r:id="rId1"/>
    <p:sldMasterId id="2147483679" r:id="rId2"/>
    <p:sldMasterId id="2147483680" r:id="rId3"/>
  </p:sldMasterIdLst>
  <p:notesMasterIdLst>
    <p:notesMasterId r:id="rId64"/>
  </p:notesMasterIdLst>
  <p:sldIdLst>
    <p:sldId id="256" r:id="rId4"/>
    <p:sldId id="257" r:id="rId5"/>
    <p:sldId id="258" r:id="rId6"/>
    <p:sldId id="262" r:id="rId7"/>
    <p:sldId id="261" r:id="rId8"/>
    <p:sldId id="313" r:id="rId9"/>
    <p:sldId id="259" r:id="rId10"/>
    <p:sldId id="277" r:id="rId11"/>
    <p:sldId id="276" r:id="rId12"/>
    <p:sldId id="319" r:id="rId13"/>
    <p:sldId id="275" r:id="rId14"/>
    <p:sldId id="279" r:id="rId15"/>
    <p:sldId id="278"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300" r:id="rId36"/>
    <p:sldId id="302" r:id="rId37"/>
    <p:sldId id="303" r:id="rId38"/>
    <p:sldId id="304" r:id="rId39"/>
    <p:sldId id="306" r:id="rId40"/>
    <p:sldId id="307" r:id="rId41"/>
    <p:sldId id="308" r:id="rId42"/>
    <p:sldId id="309" r:id="rId43"/>
    <p:sldId id="310" r:id="rId44"/>
    <p:sldId id="311" r:id="rId45"/>
    <p:sldId id="312" r:id="rId46"/>
    <p:sldId id="299" r:id="rId47"/>
    <p:sldId id="271" r:id="rId48"/>
    <p:sldId id="320" r:id="rId49"/>
    <p:sldId id="270" r:id="rId50"/>
    <p:sldId id="268" r:id="rId51"/>
    <p:sldId id="267" r:id="rId52"/>
    <p:sldId id="266" r:id="rId53"/>
    <p:sldId id="314" r:id="rId54"/>
    <p:sldId id="315" r:id="rId55"/>
    <p:sldId id="316" r:id="rId56"/>
    <p:sldId id="317" r:id="rId57"/>
    <p:sldId id="318" r:id="rId58"/>
    <p:sldId id="265" r:id="rId59"/>
    <p:sldId id="264" r:id="rId60"/>
    <p:sldId id="321" r:id="rId61"/>
    <p:sldId id="324" r:id="rId62"/>
    <p:sldId id="323" r:id="rId63"/>
  </p:sldIdLst>
  <p:sldSz cx="12192000" cy="6858000"/>
  <p:notesSz cx="7010400" cy="9296400"/>
  <p:embeddedFontLst>
    <p:embeddedFont>
      <p:font typeface="Calibri" panose="020F0502020204030204" pitchFamily="34" charset="0"/>
      <p:regular r:id="rId65"/>
      <p:bold r:id="rId66"/>
      <p:italic r:id="rId67"/>
      <p:boldItalic r:id="rId68"/>
    </p:embeddedFont>
    <p:embeddedFont>
      <p:font typeface="Helvetica Neue" panose="02000503000000020004" pitchFamily="2" charset="0"/>
      <p:regular r:id="rId69"/>
      <p:bold r:id="rId70"/>
      <p:italic r:id="rId71"/>
      <p:boldItalic r:id="rId72"/>
    </p:embeddedFont>
    <p:embeddedFont>
      <p:font typeface="Trebuchet MS" panose="020B0703020202090204" pitchFamily="34" charset="0"/>
      <p:regular r:id="rId73"/>
      <p:bold r:id="rId74"/>
      <p: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76BA"/>
    <a:srgbClr val="2E69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94"/>
    <p:restoredTop sz="94662"/>
  </p:normalViewPr>
  <p:slideViewPr>
    <p:cSldViewPr snapToGrid="0">
      <p:cViewPr varScale="1">
        <p:scale>
          <a:sx n="108" d="100"/>
          <a:sy n="108" d="100"/>
        </p:scale>
        <p:origin x="408"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font" Target="fonts/font4.fntdata"/><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8.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3.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6.fntdata"/><Relationship Id="rId75"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font" Target="fonts/font7.fntdata"/><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75" tIns="46575" rIns="93175" bIns="4657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75" tIns="46575" rIns="93175" bIns="4657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75" tIns="46575" rIns="93175" bIns="4657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rtl="0"/>
            <a:r>
              <a:rPr lang="en-US" sz="1200" b="0" i="0" u="none" strike="noStrike" cap="none">
                <a:solidFill>
                  <a:schemeClr val="dk1"/>
                </a:solidFill>
                <a:effectLst/>
                <a:latin typeface="Calibri"/>
                <a:ea typeface="Calibri"/>
                <a:cs typeface="Calibri"/>
                <a:sym typeface="Calibri"/>
              </a:rPr>
              <a:t>NOTE: Background image can be used as is or changed for a particular presentation in the “Slide Master” button found under the “View” tab.  </a:t>
            </a:r>
            <a:endParaRPr lang="en-US" b="0" dirty="0">
              <a:effectLst/>
            </a:endParaRPr>
          </a:p>
        </p:txBody>
      </p:sp>
      <p:sp>
        <p:nvSpPr>
          <p:cNvPr id="131" name="Google Shape;131;p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e454cc78f_0_6: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61" name="Google Shape;161;g3e454cc78f_0_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8127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e454cc78f_0_6: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61" name="Google Shape;161;g3e454cc78f_0_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531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e454cc78f_0_6: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61" name="Google Shape;161;g3e454cc78f_0_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6779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e454cc78f_0_6: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61" name="Google Shape;161;g3e454cc78f_0_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1422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e454cc78f_0_6: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61" name="Google Shape;161;g3e454cc78f_0_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525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740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0: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39" name="Google Shape;139;p1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462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e454cc78f_0_6: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61" name="Google Shape;161;g3e454cc78f_0_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2491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e454cc78f_0_6: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61" name="Google Shape;161;g3e454cc78f_0_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5240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e454cc78f_0_6: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61" name="Google Shape;161;g3e454cc78f_0_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6548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e454cc78f_0_6: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61" name="Google Shape;161;g3e454cc78f_0_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1511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e454cc78f_0_6: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61" name="Google Shape;161;g3e454cc78f_0_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9931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e454cc78f_0_6: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61" name="Google Shape;161;g3e454cc78f_0_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3784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609600" y="156300"/>
            <a:ext cx="10972800" cy="376983"/>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lt1"/>
              </a:buClr>
              <a:buSzPts val="2250"/>
              <a:buFont typeface="Helvetica Neue"/>
              <a:buNone/>
              <a:defRPr sz="2250" b="1" i="0" u="none" strike="noStrike" cap="non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16"/>
          <p:cNvSpPr txBox="1">
            <a:spLocks noGrp="1"/>
          </p:cNvSpPr>
          <p:nvPr>
            <p:ph type="body" idx="1"/>
          </p:nvPr>
        </p:nvSpPr>
        <p:spPr>
          <a:xfrm>
            <a:off x="609600" y="1600207"/>
            <a:ext cx="5384800" cy="4525963"/>
          </a:xfrm>
          <a:prstGeom prst="rect">
            <a:avLst/>
          </a:prstGeom>
          <a:noFill/>
          <a:ln>
            <a:noFill/>
          </a:ln>
        </p:spPr>
        <p:txBody>
          <a:bodyPr spcFirstLastPara="1" wrap="square" lIns="91425" tIns="45700" rIns="91425" bIns="45700" anchor="t" anchorCtr="0"/>
          <a:lstStyle>
            <a:lvl1pPr marL="457200" marR="0" lvl="0" indent="-340677" algn="l" rtl="0">
              <a:spcBef>
                <a:spcPts val="353"/>
              </a:spcBef>
              <a:spcAft>
                <a:spcPts val="0"/>
              </a:spcAft>
              <a:buClr>
                <a:schemeClr val="dk1"/>
              </a:buClr>
              <a:buSzPts val="1765"/>
              <a:buFont typeface="Arial"/>
              <a:buChar char="•"/>
              <a:defRPr sz="1765" b="0" i="0" u="none" strike="noStrike" cap="none">
                <a:solidFill>
                  <a:schemeClr val="dk1"/>
                </a:solidFill>
                <a:latin typeface="Helvetica Neue"/>
                <a:ea typeface="Helvetica Neue"/>
                <a:cs typeface="Helvetica Neue"/>
                <a:sym typeface="Helvetica Neue"/>
              </a:defRPr>
            </a:lvl1pPr>
            <a:lvl2pPr marL="914400" marR="0" lvl="1" indent="-329437" algn="l" rtl="0">
              <a:spcBef>
                <a:spcPts val="318"/>
              </a:spcBef>
              <a:spcAft>
                <a:spcPts val="0"/>
              </a:spcAft>
              <a:buClr>
                <a:schemeClr val="dk1"/>
              </a:buClr>
              <a:buSzPts val="1588"/>
              <a:buFont typeface="Arial"/>
              <a:buChar char="–"/>
              <a:defRPr sz="1588" b="0" i="0" u="none" strike="noStrike" cap="none">
                <a:solidFill>
                  <a:schemeClr val="dk1"/>
                </a:solidFill>
                <a:latin typeface="Helvetica Neue"/>
                <a:ea typeface="Helvetica Neue"/>
                <a:cs typeface="Helvetica Neue"/>
                <a:sym typeface="Helvetica Neue"/>
              </a:defRPr>
            </a:lvl2pPr>
            <a:lvl3pPr marL="1371600" marR="0" lvl="2" indent="-318261" algn="l" rtl="0">
              <a:spcBef>
                <a:spcPts val="282"/>
              </a:spcBef>
              <a:spcAft>
                <a:spcPts val="0"/>
              </a:spcAft>
              <a:buClr>
                <a:schemeClr val="dk1"/>
              </a:buClr>
              <a:buSzPts val="1412"/>
              <a:buFont typeface="Arial"/>
              <a:buChar char="•"/>
              <a:defRPr sz="1412" b="0" i="0" u="none" strike="noStrike" cap="none">
                <a:solidFill>
                  <a:schemeClr val="dk1"/>
                </a:solidFill>
                <a:latin typeface="Helvetica Neue"/>
                <a:ea typeface="Helvetica Neue"/>
                <a:cs typeface="Helvetica Neue"/>
                <a:sym typeface="Helvetica Neue"/>
              </a:defRPr>
            </a:lvl3pPr>
            <a:lvl4pPr marL="1828800" marR="0" lvl="3" indent="-307022" algn="l" rtl="0">
              <a:spcBef>
                <a:spcPts val="247"/>
              </a:spcBef>
              <a:spcAft>
                <a:spcPts val="0"/>
              </a:spcAft>
              <a:buClr>
                <a:schemeClr val="dk1"/>
              </a:buClr>
              <a:buSzPts val="1235"/>
              <a:buFont typeface="Arial"/>
              <a:buChar char="–"/>
              <a:defRPr sz="1235" b="0" i="0" u="none" strike="noStrike" cap="none">
                <a:solidFill>
                  <a:schemeClr val="dk1"/>
                </a:solidFill>
                <a:latin typeface="Helvetica Neue"/>
                <a:ea typeface="Helvetica Neue"/>
                <a:cs typeface="Helvetica Neue"/>
                <a:sym typeface="Helvetica Neue"/>
              </a:defRPr>
            </a:lvl4pPr>
            <a:lvl5pPr marL="2286000" marR="0" lvl="4" indent="-295846" algn="l" rtl="0">
              <a:spcBef>
                <a:spcPts val="212"/>
              </a:spcBef>
              <a:spcAft>
                <a:spcPts val="0"/>
              </a:spcAft>
              <a:buClr>
                <a:schemeClr val="dk1"/>
              </a:buClr>
              <a:buSzPts val="1059"/>
              <a:buFont typeface="Arial"/>
              <a:buChar char="»"/>
              <a:defRPr sz="1059" b="0" i="0" u="none" strike="noStrike" cap="none">
                <a:solidFill>
                  <a:schemeClr val="dk1"/>
                </a:solidFill>
                <a:latin typeface="Helvetica Neue"/>
                <a:ea typeface="Helvetica Neue"/>
                <a:cs typeface="Helvetica Neue"/>
                <a:sym typeface="Helvetica Neue"/>
              </a:defRPr>
            </a:lvl5pPr>
            <a:lvl6pPr marL="2743200" marR="0" lvl="5" indent="-329438" algn="l" rtl="0">
              <a:spcBef>
                <a:spcPts val="318"/>
              </a:spcBef>
              <a:spcAft>
                <a:spcPts val="0"/>
              </a:spcAft>
              <a:buClr>
                <a:schemeClr val="dk1"/>
              </a:buClr>
              <a:buSzPts val="1588"/>
              <a:buFont typeface="Arial"/>
              <a:buChar char="•"/>
              <a:defRPr sz="1588" b="0" i="0" u="none" strike="noStrike" cap="none">
                <a:solidFill>
                  <a:schemeClr val="dk1"/>
                </a:solidFill>
                <a:latin typeface="Calibri"/>
                <a:ea typeface="Calibri"/>
                <a:cs typeface="Calibri"/>
                <a:sym typeface="Calibri"/>
              </a:defRPr>
            </a:lvl6pPr>
            <a:lvl7pPr marL="3200400" marR="0" lvl="6" indent="-329438" algn="l" rtl="0">
              <a:spcBef>
                <a:spcPts val="318"/>
              </a:spcBef>
              <a:spcAft>
                <a:spcPts val="0"/>
              </a:spcAft>
              <a:buClr>
                <a:schemeClr val="dk1"/>
              </a:buClr>
              <a:buSzPts val="1588"/>
              <a:buFont typeface="Arial"/>
              <a:buChar char="•"/>
              <a:defRPr sz="1588" b="0" i="0" u="none" strike="noStrike" cap="none">
                <a:solidFill>
                  <a:schemeClr val="dk1"/>
                </a:solidFill>
                <a:latin typeface="Calibri"/>
                <a:ea typeface="Calibri"/>
                <a:cs typeface="Calibri"/>
                <a:sym typeface="Calibri"/>
              </a:defRPr>
            </a:lvl7pPr>
            <a:lvl8pPr marL="3657600" marR="0" lvl="7" indent="-329438" algn="l" rtl="0">
              <a:spcBef>
                <a:spcPts val="318"/>
              </a:spcBef>
              <a:spcAft>
                <a:spcPts val="0"/>
              </a:spcAft>
              <a:buClr>
                <a:schemeClr val="dk1"/>
              </a:buClr>
              <a:buSzPts val="1588"/>
              <a:buFont typeface="Arial"/>
              <a:buChar char="•"/>
              <a:defRPr sz="1588" b="0" i="0" u="none" strike="noStrike" cap="none">
                <a:solidFill>
                  <a:schemeClr val="dk1"/>
                </a:solidFill>
                <a:latin typeface="Calibri"/>
                <a:ea typeface="Calibri"/>
                <a:cs typeface="Calibri"/>
                <a:sym typeface="Calibri"/>
              </a:defRPr>
            </a:lvl8pPr>
            <a:lvl9pPr marL="4114800" marR="0" lvl="8" indent="-329438" algn="l" rtl="0">
              <a:spcBef>
                <a:spcPts val="318"/>
              </a:spcBef>
              <a:spcAft>
                <a:spcPts val="0"/>
              </a:spcAft>
              <a:buClr>
                <a:schemeClr val="dk1"/>
              </a:buClr>
              <a:buSzPts val="1588"/>
              <a:buFont typeface="Arial"/>
              <a:buChar char="•"/>
              <a:defRPr sz="1588" b="0" i="0" u="none" strike="noStrike" cap="none">
                <a:solidFill>
                  <a:schemeClr val="dk1"/>
                </a:solidFill>
                <a:latin typeface="Calibri"/>
                <a:ea typeface="Calibri"/>
                <a:cs typeface="Calibri"/>
                <a:sym typeface="Calibri"/>
              </a:defRPr>
            </a:lvl9pPr>
          </a:lstStyle>
          <a:p>
            <a:endParaRPr/>
          </a:p>
        </p:txBody>
      </p:sp>
      <p:sp>
        <p:nvSpPr>
          <p:cNvPr id="64" name="Google Shape;64;p16"/>
          <p:cNvSpPr txBox="1">
            <a:spLocks noGrp="1"/>
          </p:cNvSpPr>
          <p:nvPr>
            <p:ph type="body" idx="2"/>
          </p:nvPr>
        </p:nvSpPr>
        <p:spPr>
          <a:xfrm>
            <a:off x="6197600" y="1600207"/>
            <a:ext cx="5384800" cy="4525963"/>
          </a:xfrm>
          <a:prstGeom prst="rect">
            <a:avLst/>
          </a:prstGeom>
          <a:noFill/>
          <a:ln>
            <a:noFill/>
          </a:ln>
        </p:spPr>
        <p:txBody>
          <a:bodyPr spcFirstLastPara="1" wrap="square" lIns="91425" tIns="45700" rIns="91425" bIns="45700" anchor="t" anchorCtr="0"/>
          <a:lstStyle>
            <a:lvl1pPr marL="457200" marR="0" lvl="0" indent="-340677" algn="l" rtl="0">
              <a:spcBef>
                <a:spcPts val="353"/>
              </a:spcBef>
              <a:spcAft>
                <a:spcPts val="0"/>
              </a:spcAft>
              <a:buClr>
                <a:schemeClr val="dk1"/>
              </a:buClr>
              <a:buSzPts val="1765"/>
              <a:buFont typeface="Arial"/>
              <a:buChar char="•"/>
              <a:defRPr sz="1765" b="0" i="0" u="none" strike="noStrike" cap="none">
                <a:solidFill>
                  <a:schemeClr val="dk1"/>
                </a:solidFill>
                <a:latin typeface="Helvetica Neue"/>
                <a:ea typeface="Helvetica Neue"/>
                <a:cs typeface="Helvetica Neue"/>
                <a:sym typeface="Helvetica Neue"/>
              </a:defRPr>
            </a:lvl1pPr>
            <a:lvl2pPr marL="914400" marR="0" lvl="1" indent="-329437" algn="l" rtl="0">
              <a:spcBef>
                <a:spcPts val="318"/>
              </a:spcBef>
              <a:spcAft>
                <a:spcPts val="0"/>
              </a:spcAft>
              <a:buClr>
                <a:schemeClr val="dk1"/>
              </a:buClr>
              <a:buSzPts val="1588"/>
              <a:buFont typeface="Arial"/>
              <a:buChar char="–"/>
              <a:defRPr sz="1588" b="0" i="0" u="none" strike="noStrike" cap="none">
                <a:solidFill>
                  <a:schemeClr val="dk1"/>
                </a:solidFill>
                <a:latin typeface="Helvetica Neue"/>
                <a:ea typeface="Helvetica Neue"/>
                <a:cs typeface="Helvetica Neue"/>
                <a:sym typeface="Helvetica Neue"/>
              </a:defRPr>
            </a:lvl2pPr>
            <a:lvl3pPr marL="1371600" marR="0" lvl="2" indent="-318261" algn="l" rtl="0">
              <a:spcBef>
                <a:spcPts val="282"/>
              </a:spcBef>
              <a:spcAft>
                <a:spcPts val="0"/>
              </a:spcAft>
              <a:buClr>
                <a:schemeClr val="dk1"/>
              </a:buClr>
              <a:buSzPts val="1412"/>
              <a:buFont typeface="Arial"/>
              <a:buChar char="•"/>
              <a:defRPr sz="1412" b="0" i="0" u="none" strike="noStrike" cap="none">
                <a:solidFill>
                  <a:schemeClr val="dk1"/>
                </a:solidFill>
                <a:latin typeface="Helvetica Neue"/>
                <a:ea typeface="Helvetica Neue"/>
                <a:cs typeface="Helvetica Neue"/>
                <a:sym typeface="Helvetica Neue"/>
              </a:defRPr>
            </a:lvl3pPr>
            <a:lvl4pPr marL="1828800" marR="0" lvl="3" indent="-307022" algn="l" rtl="0">
              <a:spcBef>
                <a:spcPts val="247"/>
              </a:spcBef>
              <a:spcAft>
                <a:spcPts val="0"/>
              </a:spcAft>
              <a:buClr>
                <a:schemeClr val="dk1"/>
              </a:buClr>
              <a:buSzPts val="1235"/>
              <a:buFont typeface="Arial"/>
              <a:buChar char="–"/>
              <a:defRPr sz="1235" b="0" i="0" u="none" strike="noStrike" cap="none">
                <a:solidFill>
                  <a:schemeClr val="dk1"/>
                </a:solidFill>
                <a:latin typeface="Helvetica Neue"/>
                <a:ea typeface="Helvetica Neue"/>
                <a:cs typeface="Helvetica Neue"/>
                <a:sym typeface="Helvetica Neue"/>
              </a:defRPr>
            </a:lvl4pPr>
            <a:lvl5pPr marL="2286000" marR="0" lvl="4" indent="-295846" algn="l" rtl="0">
              <a:spcBef>
                <a:spcPts val="212"/>
              </a:spcBef>
              <a:spcAft>
                <a:spcPts val="0"/>
              </a:spcAft>
              <a:buClr>
                <a:schemeClr val="dk1"/>
              </a:buClr>
              <a:buSzPts val="1059"/>
              <a:buFont typeface="Arial"/>
              <a:buChar char="»"/>
              <a:defRPr sz="1059" b="0" i="0" u="none" strike="noStrike" cap="none">
                <a:solidFill>
                  <a:schemeClr val="dk1"/>
                </a:solidFill>
                <a:latin typeface="Helvetica Neue"/>
                <a:ea typeface="Helvetica Neue"/>
                <a:cs typeface="Helvetica Neue"/>
                <a:sym typeface="Helvetica Neue"/>
              </a:defRPr>
            </a:lvl5pPr>
            <a:lvl6pPr marL="2743200" marR="0" lvl="5" indent="-329438" algn="l" rtl="0">
              <a:spcBef>
                <a:spcPts val="318"/>
              </a:spcBef>
              <a:spcAft>
                <a:spcPts val="0"/>
              </a:spcAft>
              <a:buClr>
                <a:schemeClr val="dk1"/>
              </a:buClr>
              <a:buSzPts val="1588"/>
              <a:buFont typeface="Arial"/>
              <a:buChar char="•"/>
              <a:defRPr sz="1588" b="0" i="0" u="none" strike="noStrike" cap="none">
                <a:solidFill>
                  <a:schemeClr val="dk1"/>
                </a:solidFill>
                <a:latin typeface="Calibri"/>
                <a:ea typeface="Calibri"/>
                <a:cs typeface="Calibri"/>
                <a:sym typeface="Calibri"/>
              </a:defRPr>
            </a:lvl6pPr>
            <a:lvl7pPr marL="3200400" marR="0" lvl="6" indent="-329438" algn="l" rtl="0">
              <a:spcBef>
                <a:spcPts val="318"/>
              </a:spcBef>
              <a:spcAft>
                <a:spcPts val="0"/>
              </a:spcAft>
              <a:buClr>
                <a:schemeClr val="dk1"/>
              </a:buClr>
              <a:buSzPts val="1588"/>
              <a:buFont typeface="Arial"/>
              <a:buChar char="•"/>
              <a:defRPr sz="1588" b="0" i="0" u="none" strike="noStrike" cap="none">
                <a:solidFill>
                  <a:schemeClr val="dk1"/>
                </a:solidFill>
                <a:latin typeface="Calibri"/>
                <a:ea typeface="Calibri"/>
                <a:cs typeface="Calibri"/>
                <a:sym typeface="Calibri"/>
              </a:defRPr>
            </a:lvl7pPr>
            <a:lvl8pPr marL="3657600" marR="0" lvl="7" indent="-329438" algn="l" rtl="0">
              <a:spcBef>
                <a:spcPts val="318"/>
              </a:spcBef>
              <a:spcAft>
                <a:spcPts val="0"/>
              </a:spcAft>
              <a:buClr>
                <a:schemeClr val="dk1"/>
              </a:buClr>
              <a:buSzPts val="1588"/>
              <a:buFont typeface="Arial"/>
              <a:buChar char="•"/>
              <a:defRPr sz="1588" b="0" i="0" u="none" strike="noStrike" cap="none">
                <a:solidFill>
                  <a:schemeClr val="dk1"/>
                </a:solidFill>
                <a:latin typeface="Calibri"/>
                <a:ea typeface="Calibri"/>
                <a:cs typeface="Calibri"/>
                <a:sym typeface="Calibri"/>
              </a:defRPr>
            </a:lvl8pPr>
            <a:lvl9pPr marL="4114800" marR="0" lvl="8" indent="-329438" algn="l" rtl="0">
              <a:spcBef>
                <a:spcPts val="318"/>
              </a:spcBef>
              <a:spcAft>
                <a:spcPts val="0"/>
              </a:spcAft>
              <a:buClr>
                <a:schemeClr val="dk1"/>
              </a:buClr>
              <a:buSzPts val="1588"/>
              <a:buFont typeface="Arial"/>
              <a:buChar char="•"/>
              <a:defRPr sz="1588"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91736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65"/>
        <p:cNvGrpSpPr/>
        <p:nvPr/>
      </p:nvGrpSpPr>
      <p:grpSpPr>
        <a:xfrm>
          <a:off x="0" y="0"/>
          <a:ext cx="0" cy="0"/>
          <a:chOff x="0" y="0"/>
          <a:chExt cx="0" cy="0"/>
        </a:xfrm>
      </p:grpSpPr>
      <p:sp>
        <p:nvSpPr>
          <p:cNvPr id="66" name="Google Shape;66;p17"/>
          <p:cNvSpPr txBox="1">
            <a:spLocks noGrp="1"/>
          </p:cNvSpPr>
          <p:nvPr>
            <p:ph type="ctrTitle"/>
          </p:nvPr>
        </p:nvSpPr>
        <p:spPr>
          <a:xfrm>
            <a:off x="914400" y="2130440"/>
            <a:ext cx="10363200" cy="1470025"/>
          </a:xfrm>
          <a:prstGeom prst="rect">
            <a:avLst/>
          </a:prstGeom>
          <a:noFill/>
          <a:ln>
            <a:noFill/>
          </a:ln>
        </p:spPr>
        <p:txBody>
          <a:bodyPr spcFirstLastPara="1" wrap="square" lIns="91425" tIns="45700" rIns="91425" bIns="45700" anchor="b" anchorCtr="0"/>
          <a:lstStyle>
            <a:lvl1pPr marR="0" lvl="0" algn="ctr" rtl="0">
              <a:spcBef>
                <a:spcPts val="0"/>
              </a:spcBef>
              <a:spcAft>
                <a:spcPts val="0"/>
              </a:spcAft>
              <a:buClr>
                <a:schemeClr val="lt1"/>
              </a:buClr>
              <a:buSzPts val="2250"/>
              <a:buFont typeface="Helvetica Neue"/>
              <a:buNone/>
              <a:defRPr sz="2250" b="1" i="0" u="none" strike="noStrike" cap="non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Google Shape;67;p17"/>
          <p:cNvSpPr txBox="1">
            <a:spLocks noGrp="1"/>
          </p:cNvSpPr>
          <p:nvPr>
            <p:ph type="subTitle" idx="1"/>
          </p:nvPr>
        </p:nvSpPr>
        <p:spPr>
          <a:xfrm>
            <a:off x="1828800" y="3611556"/>
            <a:ext cx="8534400" cy="1752600"/>
          </a:xfrm>
          <a:prstGeom prst="rect">
            <a:avLst/>
          </a:prstGeom>
          <a:noFill/>
          <a:ln>
            <a:noFill/>
          </a:ln>
        </p:spPr>
        <p:txBody>
          <a:bodyPr spcFirstLastPara="1" wrap="square" lIns="91425" tIns="45700" rIns="91425" bIns="45700" anchor="t" anchorCtr="0"/>
          <a:lstStyle>
            <a:lvl1pPr marR="0" lvl="0" algn="ctr" rtl="0">
              <a:spcBef>
                <a:spcPts val="353"/>
              </a:spcBef>
              <a:spcAft>
                <a:spcPts val="0"/>
              </a:spcAft>
              <a:buClr>
                <a:srgbClr val="9E9E9E"/>
              </a:buClr>
              <a:buSzPts val="1765"/>
              <a:buFont typeface="Arial"/>
              <a:buNone/>
              <a:defRPr sz="1765" b="0" i="0" u="none" strike="noStrike" cap="none">
                <a:solidFill>
                  <a:srgbClr val="9E9E9E"/>
                </a:solidFill>
                <a:latin typeface="Helvetica Neue"/>
                <a:ea typeface="Helvetica Neue"/>
                <a:cs typeface="Helvetica Neue"/>
                <a:sym typeface="Helvetica Neue"/>
              </a:defRPr>
            </a:lvl1pPr>
            <a:lvl2pPr marR="0" lvl="1" algn="ctr" rtl="0">
              <a:spcBef>
                <a:spcPts val="353"/>
              </a:spcBef>
              <a:spcAft>
                <a:spcPts val="0"/>
              </a:spcAft>
              <a:buClr>
                <a:srgbClr val="9E9E9E"/>
              </a:buClr>
              <a:buSzPts val="1765"/>
              <a:buFont typeface="Arial"/>
              <a:buNone/>
              <a:defRPr sz="1765" b="0" i="0" u="none" strike="noStrike" cap="none">
                <a:solidFill>
                  <a:srgbClr val="9E9E9E"/>
                </a:solidFill>
                <a:latin typeface="Helvetica Neue"/>
                <a:ea typeface="Helvetica Neue"/>
                <a:cs typeface="Helvetica Neue"/>
                <a:sym typeface="Helvetica Neue"/>
              </a:defRPr>
            </a:lvl2pPr>
            <a:lvl3pPr marR="0" lvl="2" algn="ctr" rtl="0">
              <a:spcBef>
                <a:spcPts val="318"/>
              </a:spcBef>
              <a:spcAft>
                <a:spcPts val="0"/>
              </a:spcAft>
              <a:buClr>
                <a:srgbClr val="9E9E9E"/>
              </a:buClr>
              <a:buSzPts val="1588"/>
              <a:buFont typeface="Arial"/>
              <a:buNone/>
              <a:defRPr sz="1588" b="0" i="0" u="none" strike="noStrike" cap="none">
                <a:solidFill>
                  <a:srgbClr val="9E9E9E"/>
                </a:solidFill>
                <a:latin typeface="Helvetica Neue"/>
                <a:ea typeface="Helvetica Neue"/>
                <a:cs typeface="Helvetica Neue"/>
                <a:sym typeface="Helvetica Neue"/>
              </a:defRPr>
            </a:lvl3pPr>
            <a:lvl4pPr marR="0" lvl="3" algn="ctr" rtl="0">
              <a:spcBef>
                <a:spcPts val="282"/>
              </a:spcBef>
              <a:spcAft>
                <a:spcPts val="0"/>
              </a:spcAft>
              <a:buClr>
                <a:srgbClr val="9E9E9E"/>
              </a:buClr>
              <a:buSzPts val="1412"/>
              <a:buFont typeface="Arial"/>
              <a:buNone/>
              <a:defRPr sz="1412" b="0" i="0" u="none" strike="noStrike" cap="none">
                <a:solidFill>
                  <a:srgbClr val="9E9E9E"/>
                </a:solidFill>
                <a:latin typeface="Helvetica Neue"/>
                <a:ea typeface="Helvetica Neue"/>
                <a:cs typeface="Helvetica Neue"/>
                <a:sym typeface="Helvetica Neue"/>
              </a:defRPr>
            </a:lvl4pPr>
            <a:lvl5pPr marR="0" lvl="4" algn="ctr" rtl="0">
              <a:spcBef>
                <a:spcPts val="247"/>
              </a:spcBef>
              <a:spcAft>
                <a:spcPts val="0"/>
              </a:spcAft>
              <a:buClr>
                <a:srgbClr val="9E9E9E"/>
              </a:buClr>
              <a:buSzPts val="1235"/>
              <a:buFont typeface="Arial"/>
              <a:buNone/>
              <a:defRPr sz="1235" b="0" i="0" u="none" strike="noStrike" cap="none">
                <a:solidFill>
                  <a:srgbClr val="9E9E9E"/>
                </a:solidFill>
                <a:latin typeface="Helvetica Neue"/>
                <a:ea typeface="Helvetica Neue"/>
                <a:cs typeface="Helvetica Neue"/>
                <a:sym typeface="Helvetica Neue"/>
              </a:defRPr>
            </a:lvl5pPr>
            <a:lvl6pPr marR="0" lvl="5" algn="ctr" rtl="0">
              <a:spcBef>
                <a:spcPts val="353"/>
              </a:spcBef>
              <a:spcAft>
                <a:spcPts val="0"/>
              </a:spcAft>
              <a:buClr>
                <a:srgbClr val="9E9E9E"/>
              </a:buClr>
              <a:buSzPts val="1765"/>
              <a:buFont typeface="Arial"/>
              <a:buNone/>
              <a:defRPr sz="1765" b="0" i="0" u="none" strike="noStrike" cap="none">
                <a:solidFill>
                  <a:srgbClr val="9E9E9E"/>
                </a:solidFill>
                <a:latin typeface="Calibri"/>
                <a:ea typeface="Calibri"/>
                <a:cs typeface="Calibri"/>
                <a:sym typeface="Calibri"/>
              </a:defRPr>
            </a:lvl6pPr>
            <a:lvl7pPr marR="0" lvl="6" algn="ctr" rtl="0">
              <a:spcBef>
                <a:spcPts val="353"/>
              </a:spcBef>
              <a:spcAft>
                <a:spcPts val="0"/>
              </a:spcAft>
              <a:buClr>
                <a:srgbClr val="9E9E9E"/>
              </a:buClr>
              <a:buSzPts val="1765"/>
              <a:buFont typeface="Arial"/>
              <a:buNone/>
              <a:defRPr sz="1765" b="0" i="0" u="none" strike="noStrike" cap="none">
                <a:solidFill>
                  <a:srgbClr val="9E9E9E"/>
                </a:solidFill>
                <a:latin typeface="Calibri"/>
                <a:ea typeface="Calibri"/>
                <a:cs typeface="Calibri"/>
                <a:sym typeface="Calibri"/>
              </a:defRPr>
            </a:lvl7pPr>
            <a:lvl8pPr marR="0" lvl="7" algn="ctr" rtl="0">
              <a:spcBef>
                <a:spcPts val="353"/>
              </a:spcBef>
              <a:spcAft>
                <a:spcPts val="0"/>
              </a:spcAft>
              <a:buClr>
                <a:srgbClr val="9E9E9E"/>
              </a:buClr>
              <a:buSzPts val="1765"/>
              <a:buFont typeface="Arial"/>
              <a:buNone/>
              <a:defRPr sz="1765" b="0" i="0" u="none" strike="noStrike" cap="none">
                <a:solidFill>
                  <a:srgbClr val="9E9E9E"/>
                </a:solidFill>
                <a:latin typeface="Calibri"/>
                <a:ea typeface="Calibri"/>
                <a:cs typeface="Calibri"/>
                <a:sym typeface="Calibri"/>
              </a:defRPr>
            </a:lvl8pPr>
            <a:lvl9pPr marR="0" lvl="8" algn="ctr" rtl="0">
              <a:spcBef>
                <a:spcPts val="353"/>
              </a:spcBef>
              <a:spcAft>
                <a:spcPts val="0"/>
              </a:spcAft>
              <a:buClr>
                <a:srgbClr val="9E9E9E"/>
              </a:buClr>
              <a:buSzPts val="1765"/>
              <a:buFont typeface="Arial"/>
              <a:buNone/>
              <a:defRPr sz="1765" b="0" i="0" u="none" strike="noStrike" cap="none">
                <a:solidFill>
                  <a:srgbClr val="9E9E9E"/>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7800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609600" y="156300"/>
            <a:ext cx="10972800" cy="376983"/>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lt1"/>
              </a:buClr>
              <a:buSzPts val="2250"/>
              <a:buFont typeface="Helvetica Neue"/>
              <a:buNone/>
              <a:defRPr sz="2250" b="1" i="0" u="none" strike="noStrike" cap="non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8"/>
          <p:cNvSpPr txBox="1">
            <a:spLocks noGrp="1"/>
          </p:cNvSpPr>
          <p:nvPr>
            <p:ph type="body" idx="1"/>
          </p:nvPr>
        </p:nvSpPr>
        <p:spPr>
          <a:xfrm>
            <a:off x="609600" y="1600203"/>
            <a:ext cx="10972800" cy="4318737"/>
          </a:xfrm>
          <a:prstGeom prst="rect">
            <a:avLst/>
          </a:prstGeom>
          <a:noFill/>
          <a:ln>
            <a:noFill/>
          </a:ln>
        </p:spPr>
        <p:txBody>
          <a:bodyPr spcFirstLastPara="1" wrap="square" lIns="91425" tIns="45700" rIns="91425" bIns="45700" anchor="t" anchorCtr="0"/>
          <a:lstStyle>
            <a:lvl1pPr marL="457200" marR="0" lvl="0" indent="-363093" algn="l" rtl="0">
              <a:spcBef>
                <a:spcPts val="424"/>
              </a:spcBef>
              <a:spcAft>
                <a:spcPts val="0"/>
              </a:spcAft>
              <a:buClr>
                <a:schemeClr val="dk1"/>
              </a:buClr>
              <a:buSzPts val="2118"/>
              <a:buFont typeface="Arial"/>
              <a:buChar char="•"/>
              <a:defRPr sz="2118" b="0" i="0" u="none" strike="noStrike" cap="none">
                <a:solidFill>
                  <a:schemeClr val="dk1"/>
                </a:solidFill>
                <a:latin typeface="Helvetica Neue"/>
                <a:ea typeface="Helvetica Neue"/>
                <a:cs typeface="Helvetica Neue"/>
                <a:sym typeface="Helvetica Neue"/>
              </a:defRPr>
            </a:lvl1pPr>
            <a:lvl2pPr marL="914400" marR="0" lvl="1" indent="-340677" algn="l" rtl="0">
              <a:spcBef>
                <a:spcPts val="353"/>
              </a:spcBef>
              <a:spcAft>
                <a:spcPts val="0"/>
              </a:spcAft>
              <a:buClr>
                <a:schemeClr val="dk1"/>
              </a:buClr>
              <a:buSzPts val="1765"/>
              <a:buFont typeface="Arial"/>
              <a:buChar char="–"/>
              <a:defRPr sz="1765" b="0" i="0" u="none" strike="noStrike" cap="none">
                <a:solidFill>
                  <a:schemeClr val="dk1"/>
                </a:solidFill>
                <a:latin typeface="Helvetica Neue"/>
                <a:ea typeface="Helvetica Neue"/>
                <a:cs typeface="Helvetica Neue"/>
                <a:sym typeface="Helvetica Neue"/>
              </a:defRPr>
            </a:lvl2pPr>
            <a:lvl3pPr marL="1371600" marR="0" lvl="2" indent="-329438" algn="l" rtl="0">
              <a:spcBef>
                <a:spcPts val="318"/>
              </a:spcBef>
              <a:spcAft>
                <a:spcPts val="0"/>
              </a:spcAft>
              <a:buClr>
                <a:schemeClr val="dk1"/>
              </a:buClr>
              <a:buSzPts val="1588"/>
              <a:buFont typeface="Arial"/>
              <a:buChar char="•"/>
              <a:defRPr sz="1588" b="0" i="0" u="none" strike="noStrike" cap="none">
                <a:solidFill>
                  <a:schemeClr val="dk1"/>
                </a:solidFill>
                <a:latin typeface="Helvetica Neue"/>
                <a:ea typeface="Helvetica Neue"/>
                <a:cs typeface="Helvetica Neue"/>
                <a:sym typeface="Helvetica Neue"/>
              </a:defRPr>
            </a:lvl3pPr>
            <a:lvl4pPr marL="1828800" marR="0" lvl="3" indent="-318261" algn="l" rtl="0">
              <a:spcBef>
                <a:spcPts val="282"/>
              </a:spcBef>
              <a:spcAft>
                <a:spcPts val="0"/>
              </a:spcAft>
              <a:buClr>
                <a:schemeClr val="dk1"/>
              </a:buClr>
              <a:buSzPts val="1412"/>
              <a:buFont typeface="Arial"/>
              <a:buChar char="–"/>
              <a:defRPr sz="1412" b="0" i="0" u="none" strike="noStrike" cap="none">
                <a:solidFill>
                  <a:schemeClr val="dk1"/>
                </a:solidFill>
                <a:latin typeface="Helvetica Neue"/>
                <a:ea typeface="Helvetica Neue"/>
                <a:cs typeface="Helvetica Neue"/>
                <a:sym typeface="Helvetica Neue"/>
              </a:defRPr>
            </a:lvl4pPr>
            <a:lvl5pPr marL="2286000" marR="0" lvl="4" indent="-307022" algn="l" rtl="0">
              <a:spcBef>
                <a:spcPts val="247"/>
              </a:spcBef>
              <a:spcAft>
                <a:spcPts val="0"/>
              </a:spcAft>
              <a:buClr>
                <a:schemeClr val="dk1"/>
              </a:buClr>
              <a:buSzPts val="1235"/>
              <a:buFont typeface="Arial"/>
              <a:buChar char="»"/>
              <a:defRPr sz="1235" b="0" i="0" u="none" strike="noStrike" cap="none">
                <a:solidFill>
                  <a:schemeClr val="dk1"/>
                </a:solidFill>
                <a:latin typeface="Helvetica Neue"/>
                <a:ea typeface="Helvetica Neue"/>
                <a:cs typeface="Helvetica Neue"/>
                <a:sym typeface="Helvetica Neue"/>
              </a:defRPr>
            </a:lvl5pPr>
            <a:lvl6pPr marL="2743200" marR="0" lvl="5"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6pPr>
            <a:lvl7pPr marL="3200400" marR="0" lvl="6"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7pPr>
            <a:lvl8pPr marL="3657600" marR="0" lvl="7"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8pPr>
            <a:lvl9pPr marL="4114800" marR="0" lvl="8"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6064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71"/>
        <p:cNvGrpSpPr/>
        <p:nvPr/>
      </p:nvGrpSpPr>
      <p:grpSpPr>
        <a:xfrm>
          <a:off x="0" y="0"/>
          <a:ext cx="0" cy="0"/>
          <a:chOff x="0" y="0"/>
          <a:chExt cx="0" cy="0"/>
        </a:xfrm>
      </p:grpSpPr>
      <p:sp>
        <p:nvSpPr>
          <p:cNvPr id="72" name="Google Shape;72;p19"/>
          <p:cNvSpPr txBox="1">
            <a:spLocks noGrp="1"/>
          </p:cNvSpPr>
          <p:nvPr>
            <p:ph type="title"/>
          </p:nvPr>
        </p:nvSpPr>
        <p:spPr>
          <a:xfrm>
            <a:off x="963084" y="4406916"/>
            <a:ext cx="10363200" cy="136207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lt1"/>
              </a:buClr>
              <a:buSzPts val="2471"/>
              <a:buFont typeface="Helvetica Neue"/>
              <a:buNone/>
              <a:defRPr sz="2471" b="1" i="0" u="none" strike="noStrike" cap="non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3" name="Google Shape;73;p19"/>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lstStyle>
            <a:lvl1pPr marL="457200" marR="0" lvl="0" indent="-228600" algn="l" rtl="0">
              <a:spcBef>
                <a:spcPts val="353"/>
              </a:spcBef>
              <a:spcAft>
                <a:spcPts val="0"/>
              </a:spcAft>
              <a:buClr>
                <a:srgbClr val="9E9E9E"/>
              </a:buClr>
              <a:buSzPts val="1765"/>
              <a:buFont typeface="Arial"/>
              <a:buNone/>
              <a:defRPr sz="1765" b="0" i="0" u="none" strike="noStrike" cap="none">
                <a:solidFill>
                  <a:srgbClr val="9E9E9E"/>
                </a:solidFill>
                <a:latin typeface="Helvetica Neue"/>
                <a:ea typeface="Helvetica Neue"/>
                <a:cs typeface="Helvetica Neue"/>
                <a:sym typeface="Helvetica Neue"/>
              </a:defRPr>
            </a:lvl1pPr>
            <a:lvl2pPr marL="914400" marR="0" lvl="1" indent="-228600" algn="l" rtl="0">
              <a:spcBef>
                <a:spcPts val="318"/>
              </a:spcBef>
              <a:spcAft>
                <a:spcPts val="0"/>
              </a:spcAft>
              <a:buClr>
                <a:srgbClr val="9E9E9E"/>
              </a:buClr>
              <a:buSzPts val="1588"/>
              <a:buFont typeface="Arial"/>
              <a:buNone/>
              <a:defRPr sz="1588" b="0" i="0" u="none" strike="noStrike" cap="none">
                <a:solidFill>
                  <a:srgbClr val="9E9E9E"/>
                </a:solidFill>
                <a:latin typeface="Helvetica Neue"/>
                <a:ea typeface="Helvetica Neue"/>
                <a:cs typeface="Helvetica Neue"/>
                <a:sym typeface="Helvetica Neue"/>
              </a:defRPr>
            </a:lvl2pPr>
            <a:lvl3pPr marL="1371600" marR="0" lvl="2" indent="-228600" algn="l" rtl="0">
              <a:spcBef>
                <a:spcPts val="282"/>
              </a:spcBef>
              <a:spcAft>
                <a:spcPts val="0"/>
              </a:spcAft>
              <a:buClr>
                <a:srgbClr val="9E9E9E"/>
              </a:buClr>
              <a:buSzPts val="1412"/>
              <a:buFont typeface="Arial"/>
              <a:buNone/>
              <a:defRPr sz="1412" b="0" i="0" u="none" strike="noStrike" cap="none">
                <a:solidFill>
                  <a:srgbClr val="9E9E9E"/>
                </a:solidFill>
                <a:latin typeface="Helvetica Neue"/>
                <a:ea typeface="Helvetica Neue"/>
                <a:cs typeface="Helvetica Neue"/>
                <a:sym typeface="Helvetica Neue"/>
              </a:defRPr>
            </a:lvl3pPr>
            <a:lvl4pPr marL="1828800" marR="0" lvl="3" indent="-228600" algn="l" rtl="0">
              <a:spcBef>
                <a:spcPts val="247"/>
              </a:spcBef>
              <a:spcAft>
                <a:spcPts val="0"/>
              </a:spcAft>
              <a:buClr>
                <a:srgbClr val="9E9E9E"/>
              </a:buClr>
              <a:buSzPts val="1235"/>
              <a:buFont typeface="Arial"/>
              <a:buNone/>
              <a:defRPr sz="1235" b="0" i="0" u="none" strike="noStrike" cap="none">
                <a:solidFill>
                  <a:srgbClr val="9E9E9E"/>
                </a:solidFill>
                <a:latin typeface="Helvetica Neue"/>
                <a:ea typeface="Helvetica Neue"/>
                <a:cs typeface="Helvetica Neue"/>
                <a:sym typeface="Helvetica Neue"/>
              </a:defRPr>
            </a:lvl4pPr>
            <a:lvl5pPr marL="2286000" marR="0" lvl="4" indent="-228600" algn="l" rtl="0">
              <a:spcBef>
                <a:spcPts val="247"/>
              </a:spcBef>
              <a:spcAft>
                <a:spcPts val="0"/>
              </a:spcAft>
              <a:buClr>
                <a:srgbClr val="9E9E9E"/>
              </a:buClr>
              <a:buSzPts val="1235"/>
              <a:buFont typeface="Arial"/>
              <a:buNone/>
              <a:defRPr sz="1235" b="0" i="0" u="none" strike="noStrike" cap="none">
                <a:solidFill>
                  <a:srgbClr val="9E9E9E"/>
                </a:solidFill>
                <a:latin typeface="Helvetica Neue"/>
                <a:ea typeface="Helvetica Neue"/>
                <a:cs typeface="Helvetica Neue"/>
                <a:sym typeface="Helvetica Neue"/>
              </a:defRPr>
            </a:lvl5pPr>
            <a:lvl6pPr marL="2743200" marR="0" lvl="5" indent="-228600" algn="l" rtl="0">
              <a:spcBef>
                <a:spcPts val="247"/>
              </a:spcBef>
              <a:spcAft>
                <a:spcPts val="0"/>
              </a:spcAft>
              <a:buClr>
                <a:srgbClr val="9E9E9E"/>
              </a:buClr>
              <a:buSzPts val="1235"/>
              <a:buFont typeface="Arial"/>
              <a:buNone/>
              <a:defRPr sz="1235" b="0" i="0" u="none" strike="noStrike" cap="none">
                <a:solidFill>
                  <a:srgbClr val="9E9E9E"/>
                </a:solidFill>
                <a:latin typeface="Calibri"/>
                <a:ea typeface="Calibri"/>
                <a:cs typeface="Calibri"/>
                <a:sym typeface="Calibri"/>
              </a:defRPr>
            </a:lvl6pPr>
            <a:lvl7pPr marL="3200400" marR="0" lvl="6" indent="-228600" algn="l" rtl="0">
              <a:spcBef>
                <a:spcPts val="247"/>
              </a:spcBef>
              <a:spcAft>
                <a:spcPts val="0"/>
              </a:spcAft>
              <a:buClr>
                <a:srgbClr val="9E9E9E"/>
              </a:buClr>
              <a:buSzPts val="1235"/>
              <a:buFont typeface="Arial"/>
              <a:buNone/>
              <a:defRPr sz="1235" b="0" i="0" u="none" strike="noStrike" cap="none">
                <a:solidFill>
                  <a:srgbClr val="9E9E9E"/>
                </a:solidFill>
                <a:latin typeface="Calibri"/>
                <a:ea typeface="Calibri"/>
                <a:cs typeface="Calibri"/>
                <a:sym typeface="Calibri"/>
              </a:defRPr>
            </a:lvl7pPr>
            <a:lvl8pPr marL="3657600" marR="0" lvl="7" indent="-228600" algn="l" rtl="0">
              <a:spcBef>
                <a:spcPts val="247"/>
              </a:spcBef>
              <a:spcAft>
                <a:spcPts val="0"/>
              </a:spcAft>
              <a:buClr>
                <a:srgbClr val="9E9E9E"/>
              </a:buClr>
              <a:buSzPts val="1235"/>
              <a:buFont typeface="Arial"/>
              <a:buNone/>
              <a:defRPr sz="1235" b="0" i="0" u="none" strike="noStrike" cap="none">
                <a:solidFill>
                  <a:srgbClr val="9E9E9E"/>
                </a:solidFill>
                <a:latin typeface="Calibri"/>
                <a:ea typeface="Calibri"/>
                <a:cs typeface="Calibri"/>
                <a:sym typeface="Calibri"/>
              </a:defRPr>
            </a:lvl8pPr>
            <a:lvl9pPr marL="4114800" marR="0" lvl="8" indent="-228600" algn="l" rtl="0">
              <a:spcBef>
                <a:spcPts val="247"/>
              </a:spcBef>
              <a:spcAft>
                <a:spcPts val="0"/>
              </a:spcAft>
              <a:buClr>
                <a:srgbClr val="9E9E9E"/>
              </a:buClr>
              <a:buSzPts val="1235"/>
              <a:buFont typeface="Arial"/>
              <a:buNone/>
              <a:defRPr sz="1235" b="0" i="0" u="none" strike="noStrike" cap="none">
                <a:solidFill>
                  <a:srgbClr val="9E9E9E"/>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90448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74"/>
        <p:cNvGrpSpPr/>
        <p:nvPr/>
      </p:nvGrpSpPr>
      <p:grpSpPr>
        <a:xfrm>
          <a:off x="0" y="0"/>
          <a:ext cx="0" cy="0"/>
          <a:chOff x="0" y="0"/>
          <a:chExt cx="0" cy="0"/>
        </a:xfrm>
      </p:grpSpPr>
      <p:sp>
        <p:nvSpPr>
          <p:cNvPr id="75" name="Google Shape;75;p20"/>
          <p:cNvSpPr txBox="1">
            <a:spLocks noGrp="1"/>
          </p:cNvSpPr>
          <p:nvPr>
            <p:ph type="title"/>
          </p:nvPr>
        </p:nvSpPr>
        <p:spPr>
          <a:xfrm>
            <a:off x="609600" y="156300"/>
            <a:ext cx="10972800" cy="376983"/>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lt1"/>
              </a:buClr>
              <a:buSzPts val="2250"/>
              <a:buFont typeface="Helvetica Neue"/>
              <a:buNone/>
              <a:defRPr sz="2250" b="1" i="0" u="none" strike="noStrike" cap="non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6" name="Google Shape;76;p20"/>
          <p:cNvSpPr txBox="1">
            <a:spLocks noGrp="1"/>
          </p:cNvSpPr>
          <p:nvPr>
            <p:ph type="body" idx="1"/>
          </p:nvPr>
        </p:nvSpPr>
        <p:spPr>
          <a:xfrm>
            <a:off x="609602" y="1535119"/>
            <a:ext cx="5386917" cy="639763"/>
          </a:xfrm>
          <a:prstGeom prst="rect">
            <a:avLst/>
          </a:prstGeom>
          <a:noFill/>
          <a:ln>
            <a:noFill/>
          </a:ln>
        </p:spPr>
        <p:txBody>
          <a:bodyPr spcFirstLastPara="1" wrap="square" lIns="91425" tIns="45700" rIns="91425" bIns="45700" anchor="b" anchorCtr="0"/>
          <a:lstStyle>
            <a:lvl1pPr marL="457200" marR="0" lvl="0" indent="-228600" algn="l" rtl="0">
              <a:spcBef>
                <a:spcPts val="353"/>
              </a:spcBef>
              <a:spcAft>
                <a:spcPts val="0"/>
              </a:spcAft>
              <a:buClr>
                <a:schemeClr val="dk1"/>
              </a:buClr>
              <a:buSzPts val="1765"/>
              <a:buFont typeface="Arial"/>
              <a:buNone/>
              <a:defRPr sz="1765" b="1" i="0" u="none" strike="noStrike" cap="none">
                <a:solidFill>
                  <a:schemeClr val="dk1"/>
                </a:solidFill>
                <a:latin typeface="Helvetica Neue"/>
                <a:ea typeface="Helvetica Neue"/>
                <a:cs typeface="Helvetica Neue"/>
                <a:sym typeface="Helvetica Neue"/>
              </a:defRPr>
            </a:lvl1pPr>
            <a:lvl2pPr marL="914400" marR="0" lvl="1" indent="-228600" algn="l" rtl="0">
              <a:spcBef>
                <a:spcPts val="353"/>
              </a:spcBef>
              <a:spcAft>
                <a:spcPts val="0"/>
              </a:spcAft>
              <a:buClr>
                <a:schemeClr val="dk1"/>
              </a:buClr>
              <a:buSzPts val="1765"/>
              <a:buFont typeface="Arial"/>
              <a:buNone/>
              <a:defRPr sz="1765" b="1" i="0" u="none" strike="noStrike" cap="none">
                <a:solidFill>
                  <a:schemeClr val="dk1"/>
                </a:solidFill>
                <a:latin typeface="Helvetica Neue"/>
                <a:ea typeface="Helvetica Neue"/>
                <a:cs typeface="Helvetica Neue"/>
                <a:sym typeface="Helvetica Neue"/>
              </a:defRPr>
            </a:lvl2pPr>
            <a:lvl3pPr marL="1371600" marR="0" lvl="2" indent="-228600" algn="l" rtl="0">
              <a:spcBef>
                <a:spcPts val="318"/>
              </a:spcBef>
              <a:spcAft>
                <a:spcPts val="0"/>
              </a:spcAft>
              <a:buClr>
                <a:schemeClr val="dk1"/>
              </a:buClr>
              <a:buSzPts val="1588"/>
              <a:buFont typeface="Arial"/>
              <a:buNone/>
              <a:defRPr sz="1588" b="1" i="0" u="none" strike="noStrike" cap="none">
                <a:solidFill>
                  <a:schemeClr val="dk1"/>
                </a:solidFill>
                <a:latin typeface="Helvetica Neue"/>
                <a:ea typeface="Helvetica Neue"/>
                <a:cs typeface="Helvetica Neue"/>
                <a:sym typeface="Helvetica Neue"/>
              </a:defRPr>
            </a:lvl3pPr>
            <a:lvl4pPr marL="1828800" marR="0" lvl="3" indent="-228600" algn="l" rtl="0">
              <a:spcBef>
                <a:spcPts val="282"/>
              </a:spcBef>
              <a:spcAft>
                <a:spcPts val="0"/>
              </a:spcAft>
              <a:buClr>
                <a:schemeClr val="dk1"/>
              </a:buClr>
              <a:buSzPts val="1412"/>
              <a:buFont typeface="Arial"/>
              <a:buNone/>
              <a:defRPr sz="1412" b="1" i="0" u="none" strike="noStrike" cap="none">
                <a:solidFill>
                  <a:schemeClr val="dk1"/>
                </a:solidFill>
                <a:latin typeface="Helvetica Neue"/>
                <a:ea typeface="Helvetica Neue"/>
                <a:cs typeface="Helvetica Neue"/>
                <a:sym typeface="Helvetica Neue"/>
              </a:defRPr>
            </a:lvl4pPr>
            <a:lvl5pPr marL="2286000" marR="0" lvl="4" indent="-228600" algn="l" rtl="0">
              <a:spcBef>
                <a:spcPts val="282"/>
              </a:spcBef>
              <a:spcAft>
                <a:spcPts val="0"/>
              </a:spcAft>
              <a:buClr>
                <a:schemeClr val="dk1"/>
              </a:buClr>
              <a:buSzPts val="1412"/>
              <a:buFont typeface="Arial"/>
              <a:buNone/>
              <a:defRPr sz="1412" b="1" i="0" u="none" strike="noStrike" cap="none">
                <a:solidFill>
                  <a:schemeClr val="dk1"/>
                </a:solidFill>
                <a:latin typeface="Helvetica Neue"/>
                <a:ea typeface="Helvetica Neue"/>
                <a:cs typeface="Helvetica Neue"/>
                <a:sym typeface="Helvetica Neue"/>
              </a:defRPr>
            </a:lvl5pPr>
            <a:lvl6pPr marL="2743200" marR="0" lvl="5"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6pPr>
            <a:lvl7pPr marL="3200400" marR="0" lvl="6"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7pPr>
            <a:lvl8pPr marL="3657600" marR="0" lvl="7"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8pPr>
            <a:lvl9pPr marL="4114800" marR="0" lvl="8"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9pPr>
          </a:lstStyle>
          <a:p>
            <a:endParaRPr/>
          </a:p>
        </p:txBody>
      </p:sp>
      <p:sp>
        <p:nvSpPr>
          <p:cNvPr id="77" name="Google Shape;77;p20"/>
          <p:cNvSpPr txBox="1">
            <a:spLocks noGrp="1"/>
          </p:cNvSpPr>
          <p:nvPr>
            <p:ph type="body" idx="2"/>
          </p:nvPr>
        </p:nvSpPr>
        <p:spPr>
          <a:xfrm>
            <a:off x="609602" y="2174875"/>
            <a:ext cx="5386917" cy="3951288"/>
          </a:xfrm>
          <a:prstGeom prst="rect">
            <a:avLst/>
          </a:prstGeom>
          <a:noFill/>
          <a:ln>
            <a:noFill/>
          </a:ln>
        </p:spPr>
        <p:txBody>
          <a:bodyPr spcFirstLastPara="1" wrap="square" lIns="91425" tIns="45700" rIns="91425" bIns="45700" anchor="t" anchorCtr="0"/>
          <a:lstStyle>
            <a:lvl1pPr marL="457200" marR="0" lvl="0" indent="-340677" algn="l" rtl="0">
              <a:spcBef>
                <a:spcPts val="353"/>
              </a:spcBef>
              <a:spcAft>
                <a:spcPts val="0"/>
              </a:spcAft>
              <a:buClr>
                <a:schemeClr val="dk1"/>
              </a:buClr>
              <a:buSzPts val="1765"/>
              <a:buFont typeface="Arial"/>
              <a:buChar char="•"/>
              <a:defRPr sz="1765" b="0" i="0" u="none" strike="noStrike" cap="none">
                <a:solidFill>
                  <a:schemeClr val="dk1"/>
                </a:solidFill>
                <a:latin typeface="Helvetica Neue"/>
                <a:ea typeface="Helvetica Neue"/>
                <a:cs typeface="Helvetica Neue"/>
                <a:sym typeface="Helvetica Neue"/>
              </a:defRPr>
            </a:lvl1pPr>
            <a:lvl2pPr marL="914400" marR="0" lvl="1" indent="-329437" algn="l" rtl="0">
              <a:spcBef>
                <a:spcPts val="318"/>
              </a:spcBef>
              <a:spcAft>
                <a:spcPts val="0"/>
              </a:spcAft>
              <a:buClr>
                <a:schemeClr val="dk1"/>
              </a:buClr>
              <a:buSzPts val="1588"/>
              <a:buFont typeface="Arial"/>
              <a:buChar char="–"/>
              <a:defRPr sz="1588" b="0" i="0" u="none" strike="noStrike" cap="none">
                <a:solidFill>
                  <a:schemeClr val="dk1"/>
                </a:solidFill>
                <a:latin typeface="Helvetica Neue"/>
                <a:ea typeface="Helvetica Neue"/>
                <a:cs typeface="Helvetica Neue"/>
                <a:sym typeface="Helvetica Neue"/>
              </a:defRPr>
            </a:lvl2pPr>
            <a:lvl3pPr marL="1371600" marR="0" lvl="2" indent="-318261" algn="l" rtl="0">
              <a:spcBef>
                <a:spcPts val="282"/>
              </a:spcBef>
              <a:spcAft>
                <a:spcPts val="0"/>
              </a:spcAft>
              <a:buClr>
                <a:schemeClr val="dk1"/>
              </a:buClr>
              <a:buSzPts val="1412"/>
              <a:buFont typeface="Arial"/>
              <a:buChar char="•"/>
              <a:defRPr sz="1412" b="0" i="0" u="none" strike="noStrike" cap="none">
                <a:solidFill>
                  <a:schemeClr val="dk1"/>
                </a:solidFill>
                <a:latin typeface="Helvetica Neue"/>
                <a:ea typeface="Helvetica Neue"/>
                <a:cs typeface="Helvetica Neue"/>
                <a:sym typeface="Helvetica Neue"/>
              </a:defRPr>
            </a:lvl3pPr>
            <a:lvl4pPr marL="1828800" marR="0" lvl="3" indent="-307022" algn="l" rtl="0">
              <a:spcBef>
                <a:spcPts val="247"/>
              </a:spcBef>
              <a:spcAft>
                <a:spcPts val="0"/>
              </a:spcAft>
              <a:buClr>
                <a:schemeClr val="dk1"/>
              </a:buClr>
              <a:buSzPts val="1235"/>
              <a:buFont typeface="Arial"/>
              <a:buChar char="–"/>
              <a:defRPr sz="1235" b="0" i="0" u="none" strike="noStrike" cap="none">
                <a:solidFill>
                  <a:schemeClr val="dk1"/>
                </a:solidFill>
                <a:latin typeface="Helvetica Neue"/>
                <a:ea typeface="Helvetica Neue"/>
                <a:cs typeface="Helvetica Neue"/>
                <a:sym typeface="Helvetica Neue"/>
              </a:defRPr>
            </a:lvl4pPr>
            <a:lvl5pPr marL="2286000" marR="0" lvl="4" indent="-295846" algn="l" rtl="0">
              <a:spcBef>
                <a:spcPts val="212"/>
              </a:spcBef>
              <a:spcAft>
                <a:spcPts val="0"/>
              </a:spcAft>
              <a:buClr>
                <a:schemeClr val="dk1"/>
              </a:buClr>
              <a:buSzPts val="1059"/>
              <a:buFont typeface="Arial"/>
              <a:buChar char="»"/>
              <a:defRPr sz="1059" b="0" i="0" u="none" strike="noStrike" cap="none">
                <a:solidFill>
                  <a:schemeClr val="dk1"/>
                </a:solidFill>
                <a:latin typeface="Helvetica Neue"/>
                <a:ea typeface="Helvetica Neue"/>
                <a:cs typeface="Helvetica Neue"/>
                <a:sym typeface="Helvetica Neue"/>
              </a:defRPr>
            </a:lvl5pPr>
            <a:lvl6pPr marL="2743200" marR="0" lvl="5"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6pPr>
            <a:lvl7pPr marL="3200400" marR="0" lvl="6"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7pPr>
            <a:lvl8pPr marL="3657600" marR="0" lvl="7"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8pPr>
            <a:lvl9pPr marL="4114800" marR="0" lvl="8"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9pPr>
          </a:lstStyle>
          <a:p>
            <a:endParaRPr/>
          </a:p>
        </p:txBody>
      </p:sp>
      <p:sp>
        <p:nvSpPr>
          <p:cNvPr id="78" name="Google Shape;78;p20"/>
          <p:cNvSpPr txBox="1">
            <a:spLocks noGrp="1"/>
          </p:cNvSpPr>
          <p:nvPr>
            <p:ph type="body" idx="3"/>
          </p:nvPr>
        </p:nvSpPr>
        <p:spPr>
          <a:xfrm>
            <a:off x="6193380" y="1535119"/>
            <a:ext cx="5389033" cy="639763"/>
          </a:xfrm>
          <a:prstGeom prst="rect">
            <a:avLst/>
          </a:prstGeom>
          <a:noFill/>
          <a:ln>
            <a:noFill/>
          </a:ln>
        </p:spPr>
        <p:txBody>
          <a:bodyPr spcFirstLastPara="1" wrap="square" lIns="91425" tIns="45700" rIns="91425" bIns="45700" anchor="b" anchorCtr="0"/>
          <a:lstStyle>
            <a:lvl1pPr marL="457200" marR="0" lvl="0" indent="-228600" algn="l" rtl="0">
              <a:spcBef>
                <a:spcPts val="353"/>
              </a:spcBef>
              <a:spcAft>
                <a:spcPts val="0"/>
              </a:spcAft>
              <a:buClr>
                <a:schemeClr val="dk1"/>
              </a:buClr>
              <a:buSzPts val="1765"/>
              <a:buFont typeface="Arial"/>
              <a:buNone/>
              <a:defRPr sz="1765" b="1" i="0" u="none" strike="noStrike" cap="none">
                <a:solidFill>
                  <a:schemeClr val="dk1"/>
                </a:solidFill>
                <a:latin typeface="Helvetica Neue"/>
                <a:ea typeface="Helvetica Neue"/>
                <a:cs typeface="Helvetica Neue"/>
                <a:sym typeface="Helvetica Neue"/>
              </a:defRPr>
            </a:lvl1pPr>
            <a:lvl2pPr marL="914400" marR="0" lvl="1" indent="-228600" algn="l" rtl="0">
              <a:spcBef>
                <a:spcPts val="353"/>
              </a:spcBef>
              <a:spcAft>
                <a:spcPts val="0"/>
              </a:spcAft>
              <a:buClr>
                <a:schemeClr val="dk1"/>
              </a:buClr>
              <a:buSzPts val="1765"/>
              <a:buFont typeface="Arial"/>
              <a:buNone/>
              <a:defRPr sz="1765" b="1" i="0" u="none" strike="noStrike" cap="none">
                <a:solidFill>
                  <a:schemeClr val="dk1"/>
                </a:solidFill>
                <a:latin typeface="Helvetica Neue"/>
                <a:ea typeface="Helvetica Neue"/>
                <a:cs typeface="Helvetica Neue"/>
                <a:sym typeface="Helvetica Neue"/>
              </a:defRPr>
            </a:lvl2pPr>
            <a:lvl3pPr marL="1371600" marR="0" lvl="2" indent="-228600" algn="l" rtl="0">
              <a:spcBef>
                <a:spcPts val="318"/>
              </a:spcBef>
              <a:spcAft>
                <a:spcPts val="0"/>
              </a:spcAft>
              <a:buClr>
                <a:schemeClr val="dk1"/>
              </a:buClr>
              <a:buSzPts val="1588"/>
              <a:buFont typeface="Arial"/>
              <a:buNone/>
              <a:defRPr sz="1588" b="1" i="0" u="none" strike="noStrike" cap="none">
                <a:solidFill>
                  <a:schemeClr val="dk1"/>
                </a:solidFill>
                <a:latin typeface="Helvetica Neue"/>
                <a:ea typeface="Helvetica Neue"/>
                <a:cs typeface="Helvetica Neue"/>
                <a:sym typeface="Helvetica Neue"/>
              </a:defRPr>
            </a:lvl3pPr>
            <a:lvl4pPr marL="1828800" marR="0" lvl="3" indent="-228600" algn="l" rtl="0">
              <a:spcBef>
                <a:spcPts val="282"/>
              </a:spcBef>
              <a:spcAft>
                <a:spcPts val="0"/>
              </a:spcAft>
              <a:buClr>
                <a:schemeClr val="dk1"/>
              </a:buClr>
              <a:buSzPts val="1412"/>
              <a:buFont typeface="Arial"/>
              <a:buNone/>
              <a:defRPr sz="1412" b="1" i="0" u="none" strike="noStrike" cap="none">
                <a:solidFill>
                  <a:schemeClr val="dk1"/>
                </a:solidFill>
                <a:latin typeface="Helvetica Neue"/>
                <a:ea typeface="Helvetica Neue"/>
                <a:cs typeface="Helvetica Neue"/>
                <a:sym typeface="Helvetica Neue"/>
              </a:defRPr>
            </a:lvl4pPr>
            <a:lvl5pPr marL="2286000" marR="0" lvl="4" indent="-228600" algn="l" rtl="0">
              <a:spcBef>
                <a:spcPts val="282"/>
              </a:spcBef>
              <a:spcAft>
                <a:spcPts val="0"/>
              </a:spcAft>
              <a:buClr>
                <a:schemeClr val="dk1"/>
              </a:buClr>
              <a:buSzPts val="1412"/>
              <a:buFont typeface="Arial"/>
              <a:buNone/>
              <a:defRPr sz="1412" b="1" i="0" u="none" strike="noStrike" cap="none">
                <a:solidFill>
                  <a:schemeClr val="dk1"/>
                </a:solidFill>
                <a:latin typeface="Helvetica Neue"/>
                <a:ea typeface="Helvetica Neue"/>
                <a:cs typeface="Helvetica Neue"/>
                <a:sym typeface="Helvetica Neue"/>
              </a:defRPr>
            </a:lvl5pPr>
            <a:lvl6pPr marL="2743200" marR="0" lvl="5"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6pPr>
            <a:lvl7pPr marL="3200400" marR="0" lvl="6"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7pPr>
            <a:lvl8pPr marL="3657600" marR="0" lvl="7"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8pPr>
            <a:lvl9pPr marL="4114800" marR="0" lvl="8"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9pPr>
          </a:lstStyle>
          <a:p>
            <a:endParaRPr/>
          </a:p>
        </p:txBody>
      </p:sp>
      <p:sp>
        <p:nvSpPr>
          <p:cNvPr id="79" name="Google Shape;79;p20"/>
          <p:cNvSpPr txBox="1">
            <a:spLocks noGrp="1"/>
          </p:cNvSpPr>
          <p:nvPr>
            <p:ph type="body" idx="4"/>
          </p:nvPr>
        </p:nvSpPr>
        <p:spPr>
          <a:xfrm>
            <a:off x="6193380" y="2174875"/>
            <a:ext cx="5389033" cy="3951288"/>
          </a:xfrm>
          <a:prstGeom prst="rect">
            <a:avLst/>
          </a:prstGeom>
          <a:noFill/>
          <a:ln>
            <a:noFill/>
          </a:ln>
        </p:spPr>
        <p:txBody>
          <a:bodyPr spcFirstLastPara="1" wrap="square" lIns="91425" tIns="45700" rIns="91425" bIns="45700" anchor="t" anchorCtr="0"/>
          <a:lstStyle>
            <a:lvl1pPr marL="457200" marR="0" lvl="0" indent="-340677" algn="l" rtl="0">
              <a:spcBef>
                <a:spcPts val="353"/>
              </a:spcBef>
              <a:spcAft>
                <a:spcPts val="0"/>
              </a:spcAft>
              <a:buClr>
                <a:schemeClr val="dk1"/>
              </a:buClr>
              <a:buSzPts val="1765"/>
              <a:buFont typeface="Arial"/>
              <a:buChar char="•"/>
              <a:defRPr sz="1765" b="0" i="0" u="none" strike="noStrike" cap="none">
                <a:solidFill>
                  <a:schemeClr val="dk1"/>
                </a:solidFill>
                <a:latin typeface="Helvetica Neue"/>
                <a:ea typeface="Helvetica Neue"/>
                <a:cs typeface="Helvetica Neue"/>
                <a:sym typeface="Helvetica Neue"/>
              </a:defRPr>
            </a:lvl1pPr>
            <a:lvl2pPr marL="914400" marR="0" lvl="1" indent="-329437" algn="l" rtl="0">
              <a:spcBef>
                <a:spcPts val="318"/>
              </a:spcBef>
              <a:spcAft>
                <a:spcPts val="0"/>
              </a:spcAft>
              <a:buClr>
                <a:schemeClr val="dk1"/>
              </a:buClr>
              <a:buSzPts val="1588"/>
              <a:buFont typeface="Arial"/>
              <a:buChar char="–"/>
              <a:defRPr sz="1588" b="0" i="0" u="none" strike="noStrike" cap="none">
                <a:solidFill>
                  <a:schemeClr val="dk1"/>
                </a:solidFill>
                <a:latin typeface="Helvetica Neue"/>
                <a:ea typeface="Helvetica Neue"/>
                <a:cs typeface="Helvetica Neue"/>
                <a:sym typeface="Helvetica Neue"/>
              </a:defRPr>
            </a:lvl2pPr>
            <a:lvl3pPr marL="1371600" marR="0" lvl="2" indent="-318261" algn="l" rtl="0">
              <a:spcBef>
                <a:spcPts val="282"/>
              </a:spcBef>
              <a:spcAft>
                <a:spcPts val="0"/>
              </a:spcAft>
              <a:buClr>
                <a:schemeClr val="dk1"/>
              </a:buClr>
              <a:buSzPts val="1412"/>
              <a:buFont typeface="Arial"/>
              <a:buChar char="•"/>
              <a:defRPr sz="1412" b="0" i="0" u="none" strike="noStrike" cap="none">
                <a:solidFill>
                  <a:schemeClr val="dk1"/>
                </a:solidFill>
                <a:latin typeface="Helvetica Neue"/>
                <a:ea typeface="Helvetica Neue"/>
                <a:cs typeface="Helvetica Neue"/>
                <a:sym typeface="Helvetica Neue"/>
              </a:defRPr>
            </a:lvl3pPr>
            <a:lvl4pPr marL="1828800" marR="0" lvl="3" indent="-307022" algn="l" rtl="0">
              <a:spcBef>
                <a:spcPts val="247"/>
              </a:spcBef>
              <a:spcAft>
                <a:spcPts val="0"/>
              </a:spcAft>
              <a:buClr>
                <a:schemeClr val="dk1"/>
              </a:buClr>
              <a:buSzPts val="1235"/>
              <a:buFont typeface="Arial"/>
              <a:buChar char="–"/>
              <a:defRPr sz="1235" b="0" i="0" u="none" strike="noStrike" cap="none">
                <a:solidFill>
                  <a:schemeClr val="dk1"/>
                </a:solidFill>
                <a:latin typeface="Helvetica Neue"/>
                <a:ea typeface="Helvetica Neue"/>
                <a:cs typeface="Helvetica Neue"/>
                <a:sym typeface="Helvetica Neue"/>
              </a:defRPr>
            </a:lvl4pPr>
            <a:lvl5pPr marL="2286000" marR="0" lvl="4" indent="-295846" algn="l" rtl="0">
              <a:spcBef>
                <a:spcPts val="212"/>
              </a:spcBef>
              <a:spcAft>
                <a:spcPts val="0"/>
              </a:spcAft>
              <a:buClr>
                <a:schemeClr val="dk1"/>
              </a:buClr>
              <a:buSzPts val="1059"/>
              <a:buFont typeface="Arial"/>
              <a:buChar char="»"/>
              <a:defRPr sz="1059" b="0" i="0" u="none" strike="noStrike" cap="none">
                <a:solidFill>
                  <a:schemeClr val="dk1"/>
                </a:solidFill>
                <a:latin typeface="Helvetica Neue"/>
                <a:ea typeface="Helvetica Neue"/>
                <a:cs typeface="Helvetica Neue"/>
                <a:sym typeface="Helvetica Neue"/>
              </a:defRPr>
            </a:lvl5pPr>
            <a:lvl6pPr marL="2743200" marR="0" lvl="5"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6pPr>
            <a:lvl7pPr marL="3200400" marR="0" lvl="6"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7pPr>
            <a:lvl8pPr marL="3657600" marR="0" lvl="7"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8pPr>
            <a:lvl9pPr marL="4114800" marR="0" lvl="8"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56226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609600" y="156300"/>
            <a:ext cx="10972800" cy="376983"/>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lt1"/>
              </a:buClr>
              <a:buSzPts val="2250"/>
              <a:buFont typeface="Helvetica Neue"/>
              <a:buNone/>
              <a:defRPr sz="2250" b="1" i="0" u="none" strike="noStrike" cap="non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178427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2"/>
        <p:cNvGrpSpPr/>
        <p:nvPr/>
      </p:nvGrpSpPr>
      <p:grpSpPr>
        <a:xfrm>
          <a:off x="0" y="0"/>
          <a:ext cx="0" cy="0"/>
          <a:chOff x="0" y="0"/>
          <a:chExt cx="0" cy="0"/>
        </a:xfrm>
      </p:grpSpPr>
    </p:spTree>
    <p:extLst>
      <p:ext uri="{BB962C8B-B14F-4D97-AF65-F5344CB8AC3E}">
        <p14:creationId xmlns:p14="http://schemas.microsoft.com/office/powerpoint/2010/main" val="115916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609605" y="273064"/>
            <a:ext cx="4011084" cy="1162051"/>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lt1"/>
              </a:buClr>
              <a:buSzPts val="1765"/>
              <a:buFont typeface="Helvetica Neue"/>
              <a:buNone/>
              <a:defRPr sz="1765" b="1" i="0" u="none" strike="noStrike" cap="non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5" name="Google Shape;85;p23"/>
          <p:cNvSpPr txBox="1">
            <a:spLocks noGrp="1"/>
          </p:cNvSpPr>
          <p:nvPr>
            <p:ph type="body" idx="1"/>
          </p:nvPr>
        </p:nvSpPr>
        <p:spPr>
          <a:xfrm>
            <a:off x="4766733" y="273067"/>
            <a:ext cx="6815667" cy="5853113"/>
          </a:xfrm>
          <a:prstGeom prst="rect">
            <a:avLst/>
          </a:prstGeom>
          <a:noFill/>
          <a:ln>
            <a:noFill/>
          </a:ln>
        </p:spPr>
        <p:txBody>
          <a:bodyPr spcFirstLastPara="1" wrap="square" lIns="91425" tIns="45700" rIns="91425" bIns="45700" anchor="t" anchorCtr="0"/>
          <a:lstStyle>
            <a:lvl1pPr marL="457200" marR="0" lvl="0" indent="-340677" algn="l" rtl="0">
              <a:spcBef>
                <a:spcPts val="353"/>
              </a:spcBef>
              <a:spcAft>
                <a:spcPts val="0"/>
              </a:spcAft>
              <a:buClr>
                <a:schemeClr val="dk1"/>
              </a:buClr>
              <a:buSzPts val="1765"/>
              <a:buFont typeface="Arial"/>
              <a:buChar char="•"/>
              <a:defRPr sz="1765" b="0" i="0" u="none" strike="noStrike" cap="none">
                <a:solidFill>
                  <a:schemeClr val="dk1"/>
                </a:solidFill>
                <a:latin typeface="Helvetica Neue"/>
                <a:ea typeface="Helvetica Neue"/>
                <a:cs typeface="Helvetica Neue"/>
                <a:sym typeface="Helvetica Neue"/>
              </a:defRPr>
            </a:lvl1pPr>
            <a:lvl2pPr marL="914400" marR="0" lvl="1" indent="-329437" algn="l" rtl="0">
              <a:spcBef>
                <a:spcPts val="318"/>
              </a:spcBef>
              <a:spcAft>
                <a:spcPts val="0"/>
              </a:spcAft>
              <a:buClr>
                <a:schemeClr val="dk1"/>
              </a:buClr>
              <a:buSzPts val="1588"/>
              <a:buFont typeface="Arial"/>
              <a:buChar char="–"/>
              <a:defRPr sz="1588" b="0" i="0" u="none" strike="noStrike" cap="none">
                <a:solidFill>
                  <a:schemeClr val="dk1"/>
                </a:solidFill>
                <a:latin typeface="Helvetica Neue"/>
                <a:ea typeface="Helvetica Neue"/>
                <a:cs typeface="Helvetica Neue"/>
                <a:sym typeface="Helvetica Neue"/>
              </a:defRPr>
            </a:lvl2pPr>
            <a:lvl3pPr marL="1371600" marR="0" lvl="2" indent="-318261" algn="l" rtl="0">
              <a:spcBef>
                <a:spcPts val="282"/>
              </a:spcBef>
              <a:spcAft>
                <a:spcPts val="0"/>
              </a:spcAft>
              <a:buClr>
                <a:schemeClr val="dk1"/>
              </a:buClr>
              <a:buSzPts val="1412"/>
              <a:buFont typeface="Arial"/>
              <a:buChar char="•"/>
              <a:defRPr sz="1412" b="0" i="0" u="none" strike="noStrike" cap="none">
                <a:solidFill>
                  <a:schemeClr val="dk1"/>
                </a:solidFill>
                <a:latin typeface="Helvetica Neue"/>
                <a:ea typeface="Helvetica Neue"/>
                <a:cs typeface="Helvetica Neue"/>
                <a:sym typeface="Helvetica Neue"/>
              </a:defRPr>
            </a:lvl3pPr>
            <a:lvl4pPr marL="1828800" marR="0" lvl="3" indent="-307022" algn="l" rtl="0">
              <a:spcBef>
                <a:spcPts val="247"/>
              </a:spcBef>
              <a:spcAft>
                <a:spcPts val="0"/>
              </a:spcAft>
              <a:buClr>
                <a:schemeClr val="dk1"/>
              </a:buClr>
              <a:buSzPts val="1235"/>
              <a:buFont typeface="Arial"/>
              <a:buChar char="–"/>
              <a:defRPr sz="1235" b="0" i="0" u="none" strike="noStrike" cap="none">
                <a:solidFill>
                  <a:schemeClr val="dk1"/>
                </a:solidFill>
                <a:latin typeface="Helvetica Neue"/>
                <a:ea typeface="Helvetica Neue"/>
                <a:cs typeface="Helvetica Neue"/>
                <a:sym typeface="Helvetica Neue"/>
              </a:defRPr>
            </a:lvl4pPr>
            <a:lvl5pPr marL="2286000" marR="0" lvl="4" indent="-295846" algn="l" rtl="0">
              <a:spcBef>
                <a:spcPts val="212"/>
              </a:spcBef>
              <a:spcAft>
                <a:spcPts val="0"/>
              </a:spcAft>
              <a:buClr>
                <a:schemeClr val="dk1"/>
              </a:buClr>
              <a:buSzPts val="1059"/>
              <a:buFont typeface="Arial"/>
              <a:buChar char="»"/>
              <a:defRPr sz="1059" b="0" i="0" u="none" strike="noStrike" cap="none">
                <a:solidFill>
                  <a:schemeClr val="dk1"/>
                </a:solidFill>
                <a:latin typeface="Helvetica Neue"/>
                <a:ea typeface="Helvetica Neue"/>
                <a:cs typeface="Helvetica Neue"/>
                <a:sym typeface="Helvetica Neue"/>
              </a:defRPr>
            </a:lvl5pPr>
            <a:lvl6pPr marL="2743200" marR="0" lvl="5"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6pPr>
            <a:lvl7pPr marL="3200400" marR="0" lvl="6"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7pPr>
            <a:lvl8pPr marL="3657600" marR="0" lvl="7"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8pPr>
            <a:lvl9pPr marL="4114800" marR="0" lvl="8"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9pPr>
          </a:lstStyle>
          <a:p>
            <a:endParaRPr/>
          </a:p>
        </p:txBody>
      </p:sp>
      <p:sp>
        <p:nvSpPr>
          <p:cNvPr id="86" name="Google Shape;86;p23"/>
          <p:cNvSpPr txBox="1">
            <a:spLocks noGrp="1"/>
          </p:cNvSpPr>
          <p:nvPr>
            <p:ph type="body" idx="2"/>
          </p:nvPr>
        </p:nvSpPr>
        <p:spPr>
          <a:xfrm>
            <a:off x="609605" y="1435104"/>
            <a:ext cx="4011084" cy="4691063"/>
          </a:xfrm>
          <a:prstGeom prst="rect">
            <a:avLst/>
          </a:prstGeom>
          <a:noFill/>
          <a:ln>
            <a:noFill/>
          </a:ln>
        </p:spPr>
        <p:txBody>
          <a:bodyPr spcFirstLastPara="1" wrap="square" lIns="91425" tIns="45700" rIns="91425" bIns="45700" anchor="t" anchorCtr="0"/>
          <a:lstStyle>
            <a:lvl1pPr marL="457200" marR="0" lvl="0" indent="-228600" algn="l" rtl="0">
              <a:spcBef>
                <a:spcPts val="247"/>
              </a:spcBef>
              <a:spcAft>
                <a:spcPts val="0"/>
              </a:spcAft>
              <a:buClr>
                <a:schemeClr val="dk1"/>
              </a:buClr>
              <a:buSzPts val="1235"/>
              <a:buFont typeface="Arial"/>
              <a:buNone/>
              <a:defRPr sz="1235" b="0" i="0" u="none" strike="noStrike" cap="none">
                <a:solidFill>
                  <a:schemeClr val="dk1"/>
                </a:solidFill>
                <a:latin typeface="Helvetica Neue"/>
                <a:ea typeface="Helvetica Neue"/>
                <a:cs typeface="Helvetica Neue"/>
                <a:sym typeface="Helvetica Neue"/>
              </a:defRPr>
            </a:lvl1pPr>
            <a:lvl2pPr marL="914400" marR="0" lvl="1" indent="-228600" algn="l" rtl="0">
              <a:spcBef>
                <a:spcPts val="212"/>
              </a:spcBef>
              <a:spcAft>
                <a:spcPts val="0"/>
              </a:spcAft>
              <a:buClr>
                <a:schemeClr val="dk1"/>
              </a:buClr>
              <a:buSzPts val="1059"/>
              <a:buFont typeface="Arial"/>
              <a:buNone/>
              <a:defRPr sz="1059" b="0" i="0" u="none" strike="noStrike" cap="none">
                <a:solidFill>
                  <a:schemeClr val="dk1"/>
                </a:solidFill>
                <a:latin typeface="Helvetica Neue"/>
                <a:ea typeface="Helvetica Neue"/>
                <a:cs typeface="Helvetica Neue"/>
                <a:sym typeface="Helvetica Neue"/>
              </a:defRPr>
            </a:lvl2pPr>
            <a:lvl3pPr marL="1371600" marR="0" lvl="2" indent="-228600" algn="l" rtl="0">
              <a:spcBef>
                <a:spcPts val="176"/>
              </a:spcBef>
              <a:spcAft>
                <a:spcPts val="0"/>
              </a:spcAft>
              <a:buClr>
                <a:schemeClr val="dk1"/>
              </a:buClr>
              <a:buSzPts val="882"/>
              <a:buFont typeface="Arial"/>
              <a:buNone/>
              <a:defRPr sz="882" b="0" i="0" u="none" strike="noStrike" cap="none">
                <a:solidFill>
                  <a:schemeClr val="dk1"/>
                </a:solidFill>
                <a:latin typeface="Helvetica Neue"/>
                <a:ea typeface="Helvetica Neue"/>
                <a:cs typeface="Helvetica Neue"/>
                <a:sym typeface="Helvetica Neue"/>
              </a:defRPr>
            </a:lvl3pPr>
            <a:lvl4pPr marL="1828800" marR="0" lvl="3" indent="-228600" algn="l" rtl="0">
              <a:spcBef>
                <a:spcPts val="159"/>
              </a:spcBef>
              <a:spcAft>
                <a:spcPts val="0"/>
              </a:spcAft>
              <a:buClr>
                <a:schemeClr val="dk1"/>
              </a:buClr>
              <a:buSzPts val="794"/>
              <a:buFont typeface="Arial"/>
              <a:buNone/>
              <a:defRPr sz="794" b="0" i="0" u="none" strike="noStrike" cap="none">
                <a:solidFill>
                  <a:schemeClr val="dk1"/>
                </a:solidFill>
                <a:latin typeface="Helvetica Neue"/>
                <a:ea typeface="Helvetica Neue"/>
                <a:cs typeface="Helvetica Neue"/>
                <a:sym typeface="Helvetica Neue"/>
              </a:defRPr>
            </a:lvl4pPr>
            <a:lvl5pPr marL="2286000" marR="0" lvl="4" indent="-228600" algn="l" rtl="0">
              <a:spcBef>
                <a:spcPts val="159"/>
              </a:spcBef>
              <a:spcAft>
                <a:spcPts val="0"/>
              </a:spcAft>
              <a:buClr>
                <a:schemeClr val="dk1"/>
              </a:buClr>
              <a:buSzPts val="794"/>
              <a:buFont typeface="Arial"/>
              <a:buNone/>
              <a:defRPr sz="794" b="0" i="0" u="none" strike="noStrike" cap="none">
                <a:solidFill>
                  <a:schemeClr val="dk1"/>
                </a:solidFill>
                <a:latin typeface="Helvetica Neue"/>
                <a:ea typeface="Helvetica Neue"/>
                <a:cs typeface="Helvetica Neue"/>
                <a:sym typeface="Helvetica Neue"/>
              </a:defRPr>
            </a:lvl5pPr>
            <a:lvl6pPr marL="2743200" marR="0" lvl="5"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6pPr>
            <a:lvl7pPr marL="3200400" marR="0" lvl="6"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7pPr>
            <a:lvl8pPr marL="3657600" marR="0" lvl="7"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8pPr>
            <a:lvl9pPr marL="4114800" marR="0" lvl="8"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31310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87"/>
        <p:cNvGrpSpPr/>
        <p:nvPr/>
      </p:nvGrpSpPr>
      <p:grpSpPr>
        <a:xfrm>
          <a:off x="0" y="0"/>
          <a:ext cx="0" cy="0"/>
          <a:chOff x="0" y="0"/>
          <a:chExt cx="0" cy="0"/>
        </a:xfrm>
      </p:grpSpPr>
      <p:sp>
        <p:nvSpPr>
          <p:cNvPr id="88" name="Google Shape;88;p24"/>
          <p:cNvSpPr txBox="1">
            <a:spLocks noGrp="1"/>
          </p:cNvSpPr>
          <p:nvPr>
            <p:ph type="title"/>
          </p:nvPr>
        </p:nvSpPr>
        <p:spPr>
          <a:xfrm>
            <a:off x="2389717" y="4800615"/>
            <a:ext cx="7315200" cy="566739"/>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lt1"/>
              </a:buClr>
              <a:buSzPts val="1765"/>
              <a:buFont typeface="Helvetica Neue"/>
              <a:buNone/>
              <a:defRPr sz="1765" b="1" i="0" u="none" strike="noStrike" cap="non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9" name="Google Shape;89;p24"/>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lstStyle>
            <a:lvl1pPr marR="0" lvl="0" algn="l" rtl="0">
              <a:spcBef>
                <a:spcPts val="565"/>
              </a:spcBef>
              <a:spcAft>
                <a:spcPts val="0"/>
              </a:spcAft>
              <a:buClr>
                <a:schemeClr val="dk1"/>
              </a:buClr>
              <a:buSzPts val="2824"/>
              <a:buFont typeface="Arial"/>
              <a:buNone/>
              <a:defRPr sz="2824" b="0" i="0" u="none" strike="noStrike" cap="none">
                <a:solidFill>
                  <a:schemeClr val="dk1"/>
                </a:solidFill>
                <a:latin typeface="Helvetica Neue"/>
                <a:ea typeface="Helvetica Neue"/>
                <a:cs typeface="Helvetica Neue"/>
                <a:sym typeface="Helvetica Neue"/>
              </a:defRPr>
            </a:lvl1pPr>
            <a:lvl2pPr marR="0" lvl="1" algn="l" rtl="0">
              <a:spcBef>
                <a:spcPts val="494"/>
              </a:spcBef>
              <a:spcAft>
                <a:spcPts val="0"/>
              </a:spcAft>
              <a:buClr>
                <a:schemeClr val="dk1"/>
              </a:buClr>
              <a:buSzPts val="2471"/>
              <a:buFont typeface="Arial"/>
              <a:buNone/>
              <a:defRPr sz="2471" b="0" i="0" u="none" strike="noStrike" cap="none">
                <a:solidFill>
                  <a:schemeClr val="dk1"/>
                </a:solidFill>
                <a:latin typeface="Helvetica Neue"/>
                <a:ea typeface="Helvetica Neue"/>
                <a:cs typeface="Helvetica Neue"/>
                <a:sym typeface="Helvetica Neue"/>
              </a:defRPr>
            </a:lvl2pPr>
            <a:lvl3pPr marR="0" lvl="2" algn="l" rtl="0">
              <a:spcBef>
                <a:spcPts val="424"/>
              </a:spcBef>
              <a:spcAft>
                <a:spcPts val="0"/>
              </a:spcAft>
              <a:buClr>
                <a:schemeClr val="dk1"/>
              </a:buClr>
              <a:buSzPts val="2118"/>
              <a:buFont typeface="Arial"/>
              <a:buNone/>
              <a:defRPr sz="2118" b="0" i="0" u="none" strike="noStrike" cap="none">
                <a:solidFill>
                  <a:schemeClr val="dk1"/>
                </a:solidFill>
                <a:latin typeface="Helvetica Neue"/>
                <a:ea typeface="Helvetica Neue"/>
                <a:cs typeface="Helvetica Neue"/>
                <a:sym typeface="Helvetica Neue"/>
              </a:defRPr>
            </a:lvl3pPr>
            <a:lvl4pPr marR="0" lvl="3" algn="l" rtl="0">
              <a:spcBef>
                <a:spcPts val="353"/>
              </a:spcBef>
              <a:spcAft>
                <a:spcPts val="0"/>
              </a:spcAft>
              <a:buClr>
                <a:schemeClr val="dk1"/>
              </a:buClr>
              <a:buSzPts val="1765"/>
              <a:buFont typeface="Arial"/>
              <a:buNone/>
              <a:defRPr sz="1765" b="0" i="0" u="none" strike="noStrike" cap="none">
                <a:solidFill>
                  <a:schemeClr val="dk1"/>
                </a:solidFill>
                <a:latin typeface="Helvetica Neue"/>
                <a:ea typeface="Helvetica Neue"/>
                <a:cs typeface="Helvetica Neue"/>
                <a:sym typeface="Helvetica Neue"/>
              </a:defRPr>
            </a:lvl4pPr>
            <a:lvl5pPr marR="0" lvl="4" algn="l" rtl="0">
              <a:spcBef>
                <a:spcPts val="353"/>
              </a:spcBef>
              <a:spcAft>
                <a:spcPts val="0"/>
              </a:spcAft>
              <a:buClr>
                <a:schemeClr val="dk1"/>
              </a:buClr>
              <a:buSzPts val="1765"/>
              <a:buFont typeface="Arial"/>
              <a:buNone/>
              <a:defRPr sz="1765" b="0" i="0" u="none" strike="noStrike" cap="none">
                <a:solidFill>
                  <a:schemeClr val="dk1"/>
                </a:solidFill>
                <a:latin typeface="Helvetica Neue"/>
                <a:ea typeface="Helvetica Neue"/>
                <a:cs typeface="Helvetica Neue"/>
                <a:sym typeface="Helvetica Neue"/>
              </a:defRPr>
            </a:lvl5pPr>
            <a:lvl6pPr marR="0" lvl="5" algn="l" rtl="0">
              <a:spcBef>
                <a:spcPts val="353"/>
              </a:spcBef>
              <a:spcAft>
                <a:spcPts val="0"/>
              </a:spcAft>
              <a:buClr>
                <a:schemeClr val="dk1"/>
              </a:buClr>
              <a:buSzPts val="1765"/>
              <a:buFont typeface="Arial"/>
              <a:buNone/>
              <a:defRPr sz="1765" b="0" i="0" u="none" strike="noStrike" cap="none">
                <a:solidFill>
                  <a:schemeClr val="dk1"/>
                </a:solidFill>
                <a:latin typeface="Calibri"/>
                <a:ea typeface="Calibri"/>
                <a:cs typeface="Calibri"/>
                <a:sym typeface="Calibri"/>
              </a:defRPr>
            </a:lvl6pPr>
            <a:lvl7pPr marR="0" lvl="6" algn="l" rtl="0">
              <a:spcBef>
                <a:spcPts val="353"/>
              </a:spcBef>
              <a:spcAft>
                <a:spcPts val="0"/>
              </a:spcAft>
              <a:buClr>
                <a:schemeClr val="dk1"/>
              </a:buClr>
              <a:buSzPts val="1765"/>
              <a:buFont typeface="Arial"/>
              <a:buNone/>
              <a:defRPr sz="1765" b="0" i="0" u="none" strike="noStrike" cap="none">
                <a:solidFill>
                  <a:schemeClr val="dk1"/>
                </a:solidFill>
                <a:latin typeface="Calibri"/>
                <a:ea typeface="Calibri"/>
                <a:cs typeface="Calibri"/>
                <a:sym typeface="Calibri"/>
              </a:defRPr>
            </a:lvl7pPr>
            <a:lvl8pPr marR="0" lvl="7" algn="l" rtl="0">
              <a:spcBef>
                <a:spcPts val="353"/>
              </a:spcBef>
              <a:spcAft>
                <a:spcPts val="0"/>
              </a:spcAft>
              <a:buClr>
                <a:schemeClr val="dk1"/>
              </a:buClr>
              <a:buSzPts val="1765"/>
              <a:buFont typeface="Arial"/>
              <a:buNone/>
              <a:defRPr sz="1765" b="0" i="0" u="none" strike="noStrike" cap="none">
                <a:solidFill>
                  <a:schemeClr val="dk1"/>
                </a:solidFill>
                <a:latin typeface="Calibri"/>
                <a:ea typeface="Calibri"/>
                <a:cs typeface="Calibri"/>
                <a:sym typeface="Calibri"/>
              </a:defRPr>
            </a:lvl8pPr>
            <a:lvl9pPr marR="0" lvl="8" algn="l" rtl="0">
              <a:spcBef>
                <a:spcPts val="353"/>
              </a:spcBef>
              <a:spcAft>
                <a:spcPts val="0"/>
              </a:spcAft>
              <a:buClr>
                <a:schemeClr val="dk1"/>
              </a:buClr>
              <a:buSzPts val="1765"/>
              <a:buFont typeface="Arial"/>
              <a:buNone/>
              <a:defRPr sz="1765" b="0" i="0" u="none" strike="noStrike" cap="none">
                <a:solidFill>
                  <a:schemeClr val="dk1"/>
                </a:solidFill>
                <a:latin typeface="Calibri"/>
                <a:ea typeface="Calibri"/>
                <a:cs typeface="Calibri"/>
                <a:sym typeface="Calibri"/>
              </a:defRPr>
            </a:lvl9pPr>
          </a:lstStyle>
          <a:p>
            <a:endParaRPr/>
          </a:p>
        </p:txBody>
      </p:sp>
      <p:sp>
        <p:nvSpPr>
          <p:cNvPr id="90" name="Google Shape;90;p24"/>
          <p:cNvSpPr txBox="1">
            <a:spLocks noGrp="1"/>
          </p:cNvSpPr>
          <p:nvPr>
            <p:ph type="body" idx="1"/>
          </p:nvPr>
        </p:nvSpPr>
        <p:spPr>
          <a:xfrm>
            <a:off x="2389717" y="5367352"/>
            <a:ext cx="7315200" cy="804863"/>
          </a:xfrm>
          <a:prstGeom prst="rect">
            <a:avLst/>
          </a:prstGeom>
          <a:noFill/>
          <a:ln>
            <a:noFill/>
          </a:ln>
        </p:spPr>
        <p:txBody>
          <a:bodyPr spcFirstLastPara="1" wrap="square" lIns="91425" tIns="45700" rIns="91425" bIns="45700" anchor="t" anchorCtr="0"/>
          <a:lstStyle>
            <a:lvl1pPr marL="457200" marR="0" lvl="0" indent="-228600" algn="l" rtl="0">
              <a:spcBef>
                <a:spcPts val="247"/>
              </a:spcBef>
              <a:spcAft>
                <a:spcPts val="0"/>
              </a:spcAft>
              <a:buClr>
                <a:schemeClr val="dk1"/>
              </a:buClr>
              <a:buSzPts val="1235"/>
              <a:buFont typeface="Arial"/>
              <a:buNone/>
              <a:defRPr sz="1235" b="0" i="0" u="none" strike="noStrike" cap="none">
                <a:solidFill>
                  <a:schemeClr val="dk1"/>
                </a:solidFill>
                <a:latin typeface="Helvetica Neue"/>
                <a:ea typeface="Helvetica Neue"/>
                <a:cs typeface="Helvetica Neue"/>
                <a:sym typeface="Helvetica Neue"/>
              </a:defRPr>
            </a:lvl1pPr>
            <a:lvl2pPr marL="914400" marR="0" lvl="1" indent="-228600" algn="l" rtl="0">
              <a:spcBef>
                <a:spcPts val="212"/>
              </a:spcBef>
              <a:spcAft>
                <a:spcPts val="0"/>
              </a:spcAft>
              <a:buClr>
                <a:schemeClr val="dk1"/>
              </a:buClr>
              <a:buSzPts val="1059"/>
              <a:buFont typeface="Arial"/>
              <a:buNone/>
              <a:defRPr sz="1059" b="0" i="0" u="none" strike="noStrike" cap="none">
                <a:solidFill>
                  <a:schemeClr val="dk1"/>
                </a:solidFill>
                <a:latin typeface="Helvetica Neue"/>
                <a:ea typeface="Helvetica Neue"/>
                <a:cs typeface="Helvetica Neue"/>
                <a:sym typeface="Helvetica Neue"/>
              </a:defRPr>
            </a:lvl2pPr>
            <a:lvl3pPr marL="1371600" marR="0" lvl="2" indent="-228600" algn="l" rtl="0">
              <a:spcBef>
                <a:spcPts val="176"/>
              </a:spcBef>
              <a:spcAft>
                <a:spcPts val="0"/>
              </a:spcAft>
              <a:buClr>
                <a:schemeClr val="dk1"/>
              </a:buClr>
              <a:buSzPts val="882"/>
              <a:buFont typeface="Arial"/>
              <a:buNone/>
              <a:defRPr sz="882" b="0" i="0" u="none" strike="noStrike" cap="none">
                <a:solidFill>
                  <a:schemeClr val="dk1"/>
                </a:solidFill>
                <a:latin typeface="Helvetica Neue"/>
                <a:ea typeface="Helvetica Neue"/>
                <a:cs typeface="Helvetica Neue"/>
                <a:sym typeface="Helvetica Neue"/>
              </a:defRPr>
            </a:lvl3pPr>
            <a:lvl4pPr marL="1828800" marR="0" lvl="3" indent="-228600" algn="l" rtl="0">
              <a:spcBef>
                <a:spcPts val="159"/>
              </a:spcBef>
              <a:spcAft>
                <a:spcPts val="0"/>
              </a:spcAft>
              <a:buClr>
                <a:schemeClr val="dk1"/>
              </a:buClr>
              <a:buSzPts val="794"/>
              <a:buFont typeface="Arial"/>
              <a:buNone/>
              <a:defRPr sz="794" b="0" i="0" u="none" strike="noStrike" cap="none">
                <a:solidFill>
                  <a:schemeClr val="dk1"/>
                </a:solidFill>
                <a:latin typeface="Helvetica Neue"/>
                <a:ea typeface="Helvetica Neue"/>
                <a:cs typeface="Helvetica Neue"/>
                <a:sym typeface="Helvetica Neue"/>
              </a:defRPr>
            </a:lvl4pPr>
            <a:lvl5pPr marL="2286000" marR="0" lvl="4" indent="-228600" algn="l" rtl="0">
              <a:spcBef>
                <a:spcPts val="159"/>
              </a:spcBef>
              <a:spcAft>
                <a:spcPts val="0"/>
              </a:spcAft>
              <a:buClr>
                <a:schemeClr val="dk1"/>
              </a:buClr>
              <a:buSzPts val="794"/>
              <a:buFont typeface="Arial"/>
              <a:buNone/>
              <a:defRPr sz="794" b="0" i="0" u="none" strike="noStrike" cap="none">
                <a:solidFill>
                  <a:schemeClr val="dk1"/>
                </a:solidFill>
                <a:latin typeface="Helvetica Neue"/>
                <a:ea typeface="Helvetica Neue"/>
                <a:cs typeface="Helvetica Neue"/>
                <a:sym typeface="Helvetica Neue"/>
              </a:defRPr>
            </a:lvl5pPr>
            <a:lvl6pPr marL="2743200" marR="0" lvl="5"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6pPr>
            <a:lvl7pPr marL="3200400" marR="0" lvl="6"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7pPr>
            <a:lvl8pPr marL="3657600" marR="0" lvl="7"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8pPr>
            <a:lvl9pPr marL="4114800" marR="0" lvl="8"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53593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6"/>
          <p:cNvSpPr txBox="1">
            <a:spLocks noGrp="1"/>
          </p:cNvSpPr>
          <p:nvPr>
            <p:ph type="ctrTitle"/>
          </p:nvPr>
        </p:nvSpPr>
        <p:spPr>
          <a:xfrm>
            <a:off x="914400" y="2130440"/>
            <a:ext cx="10363200" cy="1470025"/>
          </a:xfrm>
          <a:prstGeom prst="rect">
            <a:avLst/>
          </a:prstGeom>
          <a:noFill/>
          <a:ln>
            <a:noFill/>
          </a:ln>
        </p:spPr>
        <p:txBody>
          <a:bodyPr spcFirstLastPara="1" wrap="square" lIns="91425" tIns="45700" rIns="91425" bIns="45700" anchor="b" anchorCtr="0"/>
          <a:lstStyle>
            <a:lvl1pPr marR="0" lvl="0" algn="ctr" rtl="0">
              <a:spcBef>
                <a:spcPts val="0"/>
              </a:spcBef>
              <a:spcAft>
                <a:spcPts val="0"/>
              </a:spcAft>
              <a:buClr>
                <a:schemeClr val="dk1"/>
              </a:buClr>
              <a:buSzPts val="2471"/>
              <a:buFont typeface="Helvetica Neue"/>
              <a:buNone/>
              <a:defRPr sz="2471"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Google Shape;29;p6"/>
          <p:cNvSpPr txBox="1">
            <a:spLocks noGrp="1"/>
          </p:cNvSpPr>
          <p:nvPr>
            <p:ph type="subTitle" idx="1"/>
          </p:nvPr>
        </p:nvSpPr>
        <p:spPr>
          <a:xfrm>
            <a:off x="1828800" y="3611556"/>
            <a:ext cx="8534400" cy="1752600"/>
          </a:xfrm>
          <a:prstGeom prst="rect">
            <a:avLst/>
          </a:prstGeom>
          <a:noFill/>
          <a:ln>
            <a:noFill/>
          </a:ln>
        </p:spPr>
        <p:txBody>
          <a:bodyPr spcFirstLastPara="1" wrap="square" lIns="91425" tIns="45700" rIns="91425" bIns="45700" anchor="t" anchorCtr="0"/>
          <a:lstStyle>
            <a:lvl1pPr marR="0" lvl="0" algn="ctr" rtl="0">
              <a:spcBef>
                <a:spcPts val="353"/>
              </a:spcBef>
              <a:spcAft>
                <a:spcPts val="0"/>
              </a:spcAft>
              <a:buClr>
                <a:srgbClr val="9E9E9E"/>
              </a:buClr>
              <a:buSzPts val="1765"/>
              <a:buFont typeface="Arial"/>
              <a:buNone/>
              <a:defRPr sz="1765" b="0" i="0" u="none" strike="noStrike" cap="none">
                <a:solidFill>
                  <a:srgbClr val="9E9E9E"/>
                </a:solidFill>
                <a:latin typeface="Helvetica Neue"/>
                <a:ea typeface="Helvetica Neue"/>
                <a:cs typeface="Helvetica Neue"/>
                <a:sym typeface="Helvetica Neue"/>
              </a:defRPr>
            </a:lvl1pPr>
            <a:lvl2pPr marR="0" lvl="1" algn="ctr" rtl="0">
              <a:spcBef>
                <a:spcPts val="353"/>
              </a:spcBef>
              <a:spcAft>
                <a:spcPts val="0"/>
              </a:spcAft>
              <a:buClr>
                <a:srgbClr val="9E9E9E"/>
              </a:buClr>
              <a:buSzPts val="1765"/>
              <a:buFont typeface="Arial"/>
              <a:buNone/>
              <a:defRPr sz="1765" b="0" i="0" u="none" strike="noStrike" cap="none">
                <a:solidFill>
                  <a:srgbClr val="9E9E9E"/>
                </a:solidFill>
                <a:latin typeface="Helvetica Neue"/>
                <a:ea typeface="Helvetica Neue"/>
                <a:cs typeface="Helvetica Neue"/>
                <a:sym typeface="Helvetica Neue"/>
              </a:defRPr>
            </a:lvl2pPr>
            <a:lvl3pPr marR="0" lvl="2" algn="ctr" rtl="0">
              <a:spcBef>
                <a:spcPts val="318"/>
              </a:spcBef>
              <a:spcAft>
                <a:spcPts val="0"/>
              </a:spcAft>
              <a:buClr>
                <a:srgbClr val="9E9E9E"/>
              </a:buClr>
              <a:buSzPts val="1588"/>
              <a:buFont typeface="Arial"/>
              <a:buNone/>
              <a:defRPr sz="1588" b="0" i="0" u="none" strike="noStrike" cap="none">
                <a:solidFill>
                  <a:srgbClr val="9E9E9E"/>
                </a:solidFill>
                <a:latin typeface="Helvetica Neue"/>
                <a:ea typeface="Helvetica Neue"/>
                <a:cs typeface="Helvetica Neue"/>
                <a:sym typeface="Helvetica Neue"/>
              </a:defRPr>
            </a:lvl3pPr>
            <a:lvl4pPr marR="0" lvl="3" algn="ctr" rtl="0">
              <a:spcBef>
                <a:spcPts val="282"/>
              </a:spcBef>
              <a:spcAft>
                <a:spcPts val="0"/>
              </a:spcAft>
              <a:buClr>
                <a:srgbClr val="9E9E9E"/>
              </a:buClr>
              <a:buSzPts val="1412"/>
              <a:buFont typeface="Arial"/>
              <a:buNone/>
              <a:defRPr sz="1412" b="0" i="0" u="none" strike="noStrike" cap="none">
                <a:solidFill>
                  <a:srgbClr val="9E9E9E"/>
                </a:solidFill>
                <a:latin typeface="Helvetica Neue"/>
                <a:ea typeface="Helvetica Neue"/>
                <a:cs typeface="Helvetica Neue"/>
                <a:sym typeface="Helvetica Neue"/>
              </a:defRPr>
            </a:lvl4pPr>
            <a:lvl5pPr marR="0" lvl="4" algn="ctr" rtl="0">
              <a:spcBef>
                <a:spcPts val="247"/>
              </a:spcBef>
              <a:spcAft>
                <a:spcPts val="0"/>
              </a:spcAft>
              <a:buClr>
                <a:srgbClr val="9E9E9E"/>
              </a:buClr>
              <a:buSzPts val="1235"/>
              <a:buFont typeface="Arial"/>
              <a:buNone/>
              <a:defRPr sz="1235" b="0" i="0" u="none" strike="noStrike" cap="none">
                <a:solidFill>
                  <a:srgbClr val="9E9E9E"/>
                </a:solidFill>
                <a:latin typeface="Helvetica Neue"/>
                <a:ea typeface="Helvetica Neue"/>
                <a:cs typeface="Helvetica Neue"/>
                <a:sym typeface="Helvetica Neue"/>
              </a:defRPr>
            </a:lvl5pPr>
            <a:lvl6pPr marR="0" lvl="5" algn="ctr" rtl="0">
              <a:spcBef>
                <a:spcPts val="353"/>
              </a:spcBef>
              <a:spcAft>
                <a:spcPts val="0"/>
              </a:spcAft>
              <a:buClr>
                <a:srgbClr val="9E9E9E"/>
              </a:buClr>
              <a:buSzPts val="1765"/>
              <a:buFont typeface="Arial"/>
              <a:buNone/>
              <a:defRPr sz="1765" b="0" i="0" u="none" strike="noStrike" cap="none">
                <a:solidFill>
                  <a:srgbClr val="9E9E9E"/>
                </a:solidFill>
                <a:latin typeface="Calibri"/>
                <a:ea typeface="Calibri"/>
                <a:cs typeface="Calibri"/>
                <a:sym typeface="Calibri"/>
              </a:defRPr>
            </a:lvl6pPr>
            <a:lvl7pPr marR="0" lvl="6" algn="ctr" rtl="0">
              <a:spcBef>
                <a:spcPts val="353"/>
              </a:spcBef>
              <a:spcAft>
                <a:spcPts val="0"/>
              </a:spcAft>
              <a:buClr>
                <a:srgbClr val="9E9E9E"/>
              </a:buClr>
              <a:buSzPts val="1765"/>
              <a:buFont typeface="Arial"/>
              <a:buNone/>
              <a:defRPr sz="1765" b="0" i="0" u="none" strike="noStrike" cap="none">
                <a:solidFill>
                  <a:srgbClr val="9E9E9E"/>
                </a:solidFill>
                <a:latin typeface="Calibri"/>
                <a:ea typeface="Calibri"/>
                <a:cs typeface="Calibri"/>
                <a:sym typeface="Calibri"/>
              </a:defRPr>
            </a:lvl7pPr>
            <a:lvl8pPr marR="0" lvl="7" algn="ctr" rtl="0">
              <a:spcBef>
                <a:spcPts val="353"/>
              </a:spcBef>
              <a:spcAft>
                <a:spcPts val="0"/>
              </a:spcAft>
              <a:buClr>
                <a:srgbClr val="9E9E9E"/>
              </a:buClr>
              <a:buSzPts val="1765"/>
              <a:buFont typeface="Arial"/>
              <a:buNone/>
              <a:defRPr sz="1765" b="0" i="0" u="none" strike="noStrike" cap="none">
                <a:solidFill>
                  <a:srgbClr val="9E9E9E"/>
                </a:solidFill>
                <a:latin typeface="Calibri"/>
                <a:ea typeface="Calibri"/>
                <a:cs typeface="Calibri"/>
                <a:sym typeface="Calibri"/>
              </a:defRPr>
            </a:lvl8pPr>
            <a:lvl9pPr marR="0" lvl="8" algn="ctr" rtl="0">
              <a:spcBef>
                <a:spcPts val="353"/>
              </a:spcBef>
              <a:spcAft>
                <a:spcPts val="0"/>
              </a:spcAft>
              <a:buClr>
                <a:srgbClr val="9E9E9E"/>
              </a:buClr>
              <a:buSzPts val="1765"/>
              <a:buFont typeface="Arial"/>
              <a:buNone/>
              <a:defRPr sz="1765" b="0" i="0" u="none" strike="noStrike" cap="none">
                <a:solidFill>
                  <a:srgbClr val="9E9E9E"/>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2471"/>
              <a:buFont typeface="Helvetica Neue"/>
              <a:buNone/>
              <a:defRPr sz="2471"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7"/>
          <p:cNvSpPr txBox="1">
            <a:spLocks noGrp="1"/>
          </p:cNvSpPr>
          <p:nvPr>
            <p:ph type="body" idx="1"/>
          </p:nvPr>
        </p:nvSpPr>
        <p:spPr>
          <a:xfrm>
            <a:off x="609600" y="1600203"/>
            <a:ext cx="10972800" cy="4318737"/>
          </a:xfrm>
          <a:prstGeom prst="rect">
            <a:avLst/>
          </a:prstGeom>
          <a:noFill/>
          <a:ln>
            <a:noFill/>
          </a:ln>
        </p:spPr>
        <p:txBody>
          <a:bodyPr spcFirstLastPara="1" wrap="square" lIns="91425" tIns="45700" rIns="91425" bIns="45700" anchor="t" anchorCtr="0"/>
          <a:lstStyle>
            <a:lvl1pPr marL="457200" marR="0" lvl="0" indent="-363093" algn="l" rtl="0">
              <a:spcBef>
                <a:spcPts val="424"/>
              </a:spcBef>
              <a:spcAft>
                <a:spcPts val="0"/>
              </a:spcAft>
              <a:buClr>
                <a:schemeClr val="dk1"/>
              </a:buClr>
              <a:buSzPts val="2118"/>
              <a:buFont typeface="Arial"/>
              <a:buChar char="•"/>
              <a:defRPr sz="2118" b="0" i="0" u="none" strike="noStrike" cap="none">
                <a:solidFill>
                  <a:schemeClr val="dk1"/>
                </a:solidFill>
                <a:latin typeface="Helvetica Neue"/>
                <a:ea typeface="Helvetica Neue"/>
                <a:cs typeface="Helvetica Neue"/>
                <a:sym typeface="Helvetica Neue"/>
              </a:defRPr>
            </a:lvl1pPr>
            <a:lvl2pPr marL="914400" marR="0" lvl="1" indent="-340677" algn="l" rtl="0">
              <a:spcBef>
                <a:spcPts val="353"/>
              </a:spcBef>
              <a:spcAft>
                <a:spcPts val="0"/>
              </a:spcAft>
              <a:buClr>
                <a:schemeClr val="dk1"/>
              </a:buClr>
              <a:buSzPts val="1765"/>
              <a:buFont typeface="Arial"/>
              <a:buChar char="–"/>
              <a:defRPr sz="1765" b="0" i="0" u="none" strike="noStrike" cap="none">
                <a:solidFill>
                  <a:schemeClr val="dk1"/>
                </a:solidFill>
                <a:latin typeface="Helvetica Neue"/>
                <a:ea typeface="Helvetica Neue"/>
                <a:cs typeface="Helvetica Neue"/>
                <a:sym typeface="Helvetica Neue"/>
              </a:defRPr>
            </a:lvl2pPr>
            <a:lvl3pPr marL="1371600" marR="0" lvl="2" indent="-329438" algn="l" rtl="0">
              <a:spcBef>
                <a:spcPts val="318"/>
              </a:spcBef>
              <a:spcAft>
                <a:spcPts val="0"/>
              </a:spcAft>
              <a:buClr>
                <a:schemeClr val="dk1"/>
              </a:buClr>
              <a:buSzPts val="1588"/>
              <a:buFont typeface="Arial"/>
              <a:buChar char="•"/>
              <a:defRPr sz="1588" b="0" i="0" u="none" strike="noStrike" cap="none">
                <a:solidFill>
                  <a:schemeClr val="dk1"/>
                </a:solidFill>
                <a:latin typeface="Helvetica Neue"/>
                <a:ea typeface="Helvetica Neue"/>
                <a:cs typeface="Helvetica Neue"/>
                <a:sym typeface="Helvetica Neue"/>
              </a:defRPr>
            </a:lvl3pPr>
            <a:lvl4pPr marL="1828800" marR="0" lvl="3" indent="-318261" algn="l" rtl="0">
              <a:spcBef>
                <a:spcPts val="282"/>
              </a:spcBef>
              <a:spcAft>
                <a:spcPts val="0"/>
              </a:spcAft>
              <a:buClr>
                <a:schemeClr val="dk1"/>
              </a:buClr>
              <a:buSzPts val="1412"/>
              <a:buFont typeface="Arial"/>
              <a:buChar char="–"/>
              <a:defRPr sz="1412" b="0" i="0" u="none" strike="noStrike" cap="none">
                <a:solidFill>
                  <a:schemeClr val="dk1"/>
                </a:solidFill>
                <a:latin typeface="Helvetica Neue"/>
                <a:ea typeface="Helvetica Neue"/>
                <a:cs typeface="Helvetica Neue"/>
                <a:sym typeface="Helvetica Neue"/>
              </a:defRPr>
            </a:lvl4pPr>
            <a:lvl5pPr marL="2286000" marR="0" lvl="4" indent="-307022" algn="l" rtl="0">
              <a:spcBef>
                <a:spcPts val="247"/>
              </a:spcBef>
              <a:spcAft>
                <a:spcPts val="0"/>
              </a:spcAft>
              <a:buClr>
                <a:schemeClr val="dk1"/>
              </a:buClr>
              <a:buSzPts val="1235"/>
              <a:buFont typeface="Arial"/>
              <a:buChar char="»"/>
              <a:defRPr sz="1235" b="0" i="0" u="none" strike="noStrike" cap="none">
                <a:solidFill>
                  <a:schemeClr val="dk1"/>
                </a:solidFill>
                <a:latin typeface="Helvetica Neue"/>
                <a:ea typeface="Helvetica Neue"/>
                <a:cs typeface="Helvetica Neue"/>
                <a:sym typeface="Helvetica Neue"/>
              </a:defRPr>
            </a:lvl5pPr>
            <a:lvl6pPr marL="2743200" marR="0" lvl="5"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6pPr>
            <a:lvl7pPr marL="3200400" marR="0" lvl="6"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7pPr>
            <a:lvl8pPr marL="3657600" marR="0" lvl="7"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8pPr>
            <a:lvl9pPr marL="4114800" marR="0" lvl="8"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963084" y="4406916"/>
            <a:ext cx="10363200" cy="136207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2471"/>
              <a:buFont typeface="Helvetica Neue"/>
              <a:buNone/>
              <a:defRPr sz="2471"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Google Shape;35;p8"/>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lstStyle>
            <a:lvl1pPr marL="457200" marR="0" lvl="0" indent="-228600" algn="l" rtl="0">
              <a:spcBef>
                <a:spcPts val="353"/>
              </a:spcBef>
              <a:spcAft>
                <a:spcPts val="0"/>
              </a:spcAft>
              <a:buClr>
                <a:srgbClr val="9E9E9E"/>
              </a:buClr>
              <a:buSzPts val="1765"/>
              <a:buFont typeface="Arial"/>
              <a:buNone/>
              <a:defRPr sz="1765" b="0" i="0" u="none" strike="noStrike" cap="none">
                <a:solidFill>
                  <a:srgbClr val="9E9E9E"/>
                </a:solidFill>
                <a:latin typeface="Helvetica Neue"/>
                <a:ea typeface="Helvetica Neue"/>
                <a:cs typeface="Helvetica Neue"/>
                <a:sym typeface="Helvetica Neue"/>
              </a:defRPr>
            </a:lvl1pPr>
            <a:lvl2pPr marL="914400" marR="0" lvl="1" indent="-228600" algn="l" rtl="0">
              <a:spcBef>
                <a:spcPts val="318"/>
              </a:spcBef>
              <a:spcAft>
                <a:spcPts val="0"/>
              </a:spcAft>
              <a:buClr>
                <a:srgbClr val="9E9E9E"/>
              </a:buClr>
              <a:buSzPts val="1588"/>
              <a:buFont typeface="Arial"/>
              <a:buNone/>
              <a:defRPr sz="1588" b="0" i="0" u="none" strike="noStrike" cap="none">
                <a:solidFill>
                  <a:srgbClr val="9E9E9E"/>
                </a:solidFill>
                <a:latin typeface="Helvetica Neue"/>
                <a:ea typeface="Helvetica Neue"/>
                <a:cs typeface="Helvetica Neue"/>
                <a:sym typeface="Helvetica Neue"/>
              </a:defRPr>
            </a:lvl2pPr>
            <a:lvl3pPr marL="1371600" marR="0" lvl="2" indent="-228600" algn="l" rtl="0">
              <a:spcBef>
                <a:spcPts val="282"/>
              </a:spcBef>
              <a:spcAft>
                <a:spcPts val="0"/>
              </a:spcAft>
              <a:buClr>
                <a:srgbClr val="9E9E9E"/>
              </a:buClr>
              <a:buSzPts val="1412"/>
              <a:buFont typeface="Arial"/>
              <a:buNone/>
              <a:defRPr sz="1412" b="0" i="0" u="none" strike="noStrike" cap="none">
                <a:solidFill>
                  <a:srgbClr val="9E9E9E"/>
                </a:solidFill>
                <a:latin typeface="Helvetica Neue"/>
                <a:ea typeface="Helvetica Neue"/>
                <a:cs typeface="Helvetica Neue"/>
                <a:sym typeface="Helvetica Neue"/>
              </a:defRPr>
            </a:lvl3pPr>
            <a:lvl4pPr marL="1828800" marR="0" lvl="3" indent="-228600" algn="l" rtl="0">
              <a:spcBef>
                <a:spcPts val="247"/>
              </a:spcBef>
              <a:spcAft>
                <a:spcPts val="0"/>
              </a:spcAft>
              <a:buClr>
                <a:srgbClr val="9E9E9E"/>
              </a:buClr>
              <a:buSzPts val="1235"/>
              <a:buFont typeface="Arial"/>
              <a:buNone/>
              <a:defRPr sz="1235" b="0" i="0" u="none" strike="noStrike" cap="none">
                <a:solidFill>
                  <a:srgbClr val="9E9E9E"/>
                </a:solidFill>
                <a:latin typeface="Helvetica Neue"/>
                <a:ea typeface="Helvetica Neue"/>
                <a:cs typeface="Helvetica Neue"/>
                <a:sym typeface="Helvetica Neue"/>
              </a:defRPr>
            </a:lvl4pPr>
            <a:lvl5pPr marL="2286000" marR="0" lvl="4" indent="-228600" algn="l" rtl="0">
              <a:spcBef>
                <a:spcPts val="247"/>
              </a:spcBef>
              <a:spcAft>
                <a:spcPts val="0"/>
              </a:spcAft>
              <a:buClr>
                <a:srgbClr val="9E9E9E"/>
              </a:buClr>
              <a:buSzPts val="1235"/>
              <a:buFont typeface="Arial"/>
              <a:buNone/>
              <a:defRPr sz="1235" b="0" i="0" u="none" strike="noStrike" cap="none">
                <a:solidFill>
                  <a:srgbClr val="9E9E9E"/>
                </a:solidFill>
                <a:latin typeface="Helvetica Neue"/>
                <a:ea typeface="Helvetica Neue"/>
                <a:cs typeface="Helvetica Neue"/>
                <a:sym typeface="Helvetica Neue"/>
              </a:defRPr>
            </a:lvl5pPr>
            <a:lvl6pPr marL="2743200" marR="0" lvl="5" indent="-228600" algn="l" rtl="0">
              <a:spcBef>
                <a:spcPts val="247"/>
              </a:spcBef>
              <a:spcAft>
                <a:spcPts val="0"/>
              </a:spcAft>
              <a:buClr>
                <a:srgbClr val="9E9E9E"/>
              </a:buClr>
              <a:buSzPts val="1235"/>
              <a:buFont typeface="Arial"/>
              <a:buNone/>
              <a:defRPr sz="1235" b="0" i="0" u="none" strike="noStrike" cap="none">
                <a:solidFill>
                  <a:srgbClr val="9E9E9E"/>
                </a:solidFill>
                <a:latin typeface="Calibri"/>
                <a:ea typeface="Calibri"/>
                <a:cs typeface="Calibri"/>
                <a:sym typeface="Calibri"/>
              </a:defRPr>
            </a:lvl6pPr>
            <a:lvl7pPr marL="3200400" marR="0" lvl="6" indent="-228600" algn="l" rtl="0">
              <a:spcBef>
                <a:spcPts val="247"/>
              </a:spcBef>
              <a:spcAft>
                <a:spcPts val="0"/>
              </a:spcAft>
              <a:buClr>
                <a:srgbClr val="9E9E9E"/>
              </a:buClr>
              <a:buSzPts val="1235"/>
              <a:buFont typeface="Arial"/>
              <a:buNone/>
              <a:defRPr sz="1235" b="0" i="0" u="none" strike="noStrike" cap="none">
                <a:solidFill>
                  <a:srgbClr val="9E9E9E"/>
                </a:solidFill>
                <a:latin typeface="Calibri"/>
                <a:ea typeface="Calibri"/>
                <a:cs typeface="Calibri"/>
                <a:sym typeface="Calibri"/>
              </a:defRPr>
            </a:lvl7pPr>
            <a:lvl8pPr marL="3657600" marR="0" lvl="7" indent="-228600" algn="l" rtl="0">
              <a:spcBef>
                <a:spcPts val="247"/>
              </a:spcBef>
              <a:spcAft>
                <a:spcPts val="0"/>
              </a:spcAft>
              <a:buClr>
                <a:srgbClr val="9E9E9E"/>
              </a:buClr>
              <a:buSzPts val="1235"/>
              <a:buFont typeface="Arial"/>
              <a:buNone/>
              <a:defRPr sz="1235" b="0" i="0" u="none" strike="noStrike" cap="none">
                <a:solidFill>
                  <a:srgbClr val="9E9E9E"/>
                </a:solidFill>
                <a:latin typeface="Calibri"/>
                <a:ea typeface="Calibri"/>
                <a:cs typeface="Calibri"/>
                <a:sym typeface="Calibri"/>
              </a:defRPr>
            </a:lvl8pPr>
            <a:lvl9pPr marL="4114800" marR="0" lvl="8" indent="-228600" algn="l" rtl="0">
              <a:spcBef>
                <a:spcPts val="247"/>
              </a:spcBef>
              <a:spcAft>
                <a:spcPts val="0"/>
              </a:spcAft>
              <a:buClr>
                <a:srgbClr val="9E9E9E"/>
              </a:buClr>
              <a:buSzPts val="1235"/>
              <a:buFont typeface="Arial"/>
              <a:buNone/>
              <a:defRPr sz="1235" b="0" i="0" u="none" strike="noStrike" cap="none">
                <a:solidFill>
                  <a:srgbClr val="9E9E9E"/>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0"/>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2471"/>
              <a:buFont typeface="Helvetica Neue"/>
              <a:buNone/>
              <a:defRPr sz="2471"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Google Shape;42;p10"/>
          <p:cNvSpPr txBox="1">
            <a:spLocks noGrp="1"/>
          </p:cNvSpPr>
          <p:nvPr>
            <p:ph type="body" idx="1"/>
          </p:nvPr>
        </p:nvSpPr>
        <p:spPr>
          <a:xfrm>
            <a:off x="609602" y="1535119"/>
            <a:ext cx="5386917" cy="639763"/>
          </a:xfrm>
          <a:prstGeom prst="rect">
            <a:avLst/>
          </a:prstGeom>
          <a:noFill/>
          <a:ln>
            <a:noFill/>
          </a:ln>
        </p:spPr>
        <p:txBody>
          <a:bodyPr spcFirstLastPara="1" wrap="square" lIns="91425" tIns="45700" rIns="91425" bIns="45700" anchor="b" anchorCtr="0"/>
          <a:lstStyle>
            <a:lvl1pPr marL="457200" marR="0" lvl="0" indent="-228600" algn="l" rtl="0">
              <a:spcBef>
                <a:spcPts val="353"/>
              </a:spcBef>
              <a:spcAft>
                <a:spcPts val="0"/>
              </a:spcAft>
              <a:buClr>
                <a:schemeClr val="dk1"/>
              </a:buClr>
              <a:buSzPts val="1765"/>
              <a:buFont typeface="Arial"/>
              <a:buNone/>
              <a:defRPr sz="1765" b="1" i="0" u="none" strike="noStrike" cap="none">
                <a:solidFill>
                  <a:schemeClr val="dk1"/>
                </a:solidFill>
                <a:latin typeface="Helvetica Neue"/>
                <a:ea typeface="Helvetica Neue"/>
                <a:cs typeface="Helvetica Neue"/>
                <a:sym typeface="Helvetica Neue"/>
              </a:defRPr>
            </a:lvl1pPr>
            <a:lvl2pPr marL="914400" marR="0" lvl="1" indent="-228600" algn="l" rtl="0">
              <a:spcBef>
                <a:spcPts val="353"/>
              </a:spcBef>
              <a:spcAft>
                <a:spcPts val="0"/>
              </a:spcAft>
              <a:buClr>
                <a:schemeClr val="dk1"/>
              </a:buClr>
              <a:buSzPts val="1765"/>
              <a:buFont typeface="Arial"/>
              <a:buNone/>
              <a:defRPr sz="1765" b="1" i="0" u="none" strike="noStrike" cap="none">
                <a:solidFill>
                  <a:schemeClr val="dk1"/>
                </a:solidFill>
                <a:latin typeface="Helvetica Neue"/>
                <a:ea typeface="Helvetica Neue"/>
                <a:cs typeface="Helvetica Neue"/>
                <a:sym typeface="Helvetica Neue"/>
              </a:defRPr>
            </a:lvl2pPr>
            <a:lvl3pPr marL="1371600" marR="0" lvl="2" indent="-228600" algn="l" rtl="0">
              <a:spcBef>
                <a:spcPts val="318"/>
              </a:spcBef>
              <a:spcAft>
                <a:spcPts val="0"/>
              </a:spcAft>
              <a:buClr>
                <a:schemeClr val="dk1"/>
              </a:buClr>
              <a:buSzPts val="1588"/>
              <a:buFont typeface="Arial"/>
              <a:buNone/>
              <a:defRPr sz="1588" b="1" i="0" u="none" strike="noStrike" cap="none">
                <a:solidFill>
                  <a:schemeClr val="dk1"/>
                </a:solidFill>
                <a:latin typeface="Helvetica Neue"/>
                <a:ea typeface="Helvetica Neue"/>
                <a:cs typeface="Helvetica Neue"/>
                <a:sym typeface="Helvetica Neue"/>
              </a:defRPr>
            </a:lvl3pPr>
            <a:lvl4pPr marL="1828800" marR="0" lvl="3" indent="-228600" algn="l" rtl="0">
              <a:spcBef>
                <a:spcPts val="282"/>
              </a:spcBef>
              <a:spcAft>
                <a:spcPts val="0"/>
              </a:spcAft>
              <a:buClr>
                <a:schemeClr val="dk1"/>
              </a:buClr>
              <a:buSzPts val="1412"/>
              <a:buFont typeface="Arial"/>
              <a:buNone/>
              <a:defRPr sz="1412" b="1" i="0" u="none" strike="noStrike" cap="none">
                <a:solidFill>
                  <a:schemeClr val="dk1"/>
                </a:solidFill>
                <a:latin typeface="Helvetica Neue"/>
                <a:ea typeface="Helvetica Neue"/>
                <a:cs typeface="Helvetica Neue"/>
                <a:sym typeface="Helvetica Neue"/>
              </a:defRPr>
            </a:lvl4pPr>
            <a:lvl5pPr marL="2286000" marR="0" lvl="4" indent="-228600" algn="l" rtl="0">
              <a:spcBef>
                <a:spcPts val="282"/>
              </a:spcBef>
              <a:spcAft>
                <a:spcPts val="0"/>
              </a:spcAft>
              <a:buClr>
                <a:schemeClr val="dk1"/>
              </a:buClr>
              <a:buSzPts val="1412"/>
              <a:buFont typeface="Arial"/>
              <a:buNone/>
              <a:defRPr sz="1412" b="1" i="0" u="none" strike="noStrike" cap="none">
                <a:solidFill>
                  <a:schemeClr val="dk1"/>
                </a:solidFill>
                <a:latin typeface="Helvetica Neue"/>
                <a:ea typeface="Helvetica Neue"/>
                <a:cs typeface="Helvetica Neue"/>
                <a:sym typeface="Helvetica Neue"/>
              </a:defRPr>
            </a:lvl5pPr>
            <a:lvl6pPr marL="2743200" marR="0" lvl="5"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6pPr>
            <a:lvl7pPr marL="3200400" marR="0" lvl="6"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7pPr>
            <a:lvl8pPr marL="3657600" marR="0" lvl="7"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8pPr>
            <a:lvl9pPr marL="4114800" marR="0" lvl="8"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9pPr>
          </a:lstStyle>
          <a:p>
            <a:endParaRPr/>
          </a:p>
        </p:txBody>
      </p:sp>
      <p:sp>
        <p:nvSpPr>
          <p:cNvPr id="43" name="Google Shape;43;p10"/>
          <p:cNvSpPr txBox="1">
            <a:spLocks noGrp="1"/>
          </p:cNvSpPr>
          <p:nvPr>
            <p:ph type="body" idx="2"/>
          </p:nvPr>
        </p:nvSpPr>
        <p:spPr>
          <a:xfrm>
            <a:off x="609602" y="2174875"/>
            <a:ext cx="5386917" cy="3951288"/>
          </a:xfrm>
          <a:prstGeom prst="rect">
            <a:avLst/>
          </a:prstGeom>
          <a:noFill/>
          <a:ln>
            <a:noFill/>
          </a:ln>
        </p:spPr>
        <p:txBody>
          <a:bodyPr spcFirstLastPara="1" wrap="square" lIns="91425" tIns="45700" rIns="91425" bIns="45700" anchor="t" anchorCtr="0"/>
          <a:lstStyle>
            <a:lvl1pPr marL="457200" marR="0" lvl="0" indent="-340677" algn="l" rtl="0">
              <a:spcBef>
                <a:spcPts val="353"/>
              </a:spcBef>
              <a:spcAft>
                <a:spcPts val="0"/>
              </a:spcAft>
              <a:buClr>
                <a:schemeClr val="dk1"/>
              </a:buClr>
              <a:buSzPts val="1765"/>
              <a:buFont typeface="Arial"/>
              <a:buChar char="•"/>
              <a:defRPr sz="1765" b="0" i="0" u="none" strike="noStrike" cap="none">
                <a:solidFill>
                  <a:schemeClr val="dk1"/>
                </a:solidFill>
                <a:latin typeface="Helvetica Neue"/>
                <a:ea typeface="Helvetica Neue"/>
                <a:cs typeface="Helvetica Neue"/>
                <a:sym typeface="Helvetica Neue"/>
              </a:defRPr>
            </a:lvl1pPr>
            <a:lvl2pPr marL="914400" marR="0" lvl="1" indent="-329437" algn="l" rtl="0">
              <a:spcBef>
                <a:spcPts val="318"/>
              </a:spcBef>
              <a:spcAft>
                <a:spcPts val="0"/>
              </a:spcAft>
              <a:buClr>
                <a:schemeClr val="dk1"/>
              </a:buClr>
              <a:buSzPts val="1588"/>
              <a:buFont typeface="Arial"/>
              <a:buChar char="–"/>
              <a:defRPr sz="1588" b="0" i="0" u="none" strike="noStrike" cap="none">
                <a:solidFill>
                  <a:schemeClr val="dk1"/>
                </a:solidFill>
                <a:latin typeface="Helvetica Neue"/>
                <a:ea typeface="Helvetica Neue"/>
                <a:cs typeface="Helvetica Neue"/>
                <a:sym typeface="Helvetica Neue"/>
              </a:defRPr>
            </a:lvl2pPr>
            <a:lvl3pPr marL="1371600" marR="0" lvl="2" indent="-318261" algn="l" rtl="0">
              <a:spcBef>
                <a:spcPts val="282"/>
              </a:spcBef>
              <a:spcAft>
                <a:spcPts val="0"/>
              </a:spcAft>
              <a:buClr>
                <a:schemeClr val="dk1"/>
              </a:buClr>
              <a:buSzPts val="1412"/>
              <a:buFont typeface="Arial"/>
              <a:buChar char="•"/>
              <a:defRPr sz="1412" b="0" i="0" u="none" strike="noStrike" cap="none">
                <a:solidFill>
                  <a:schemeClr val="dk1"/>
                </a:solidFill>
                <a:latin typeface="Helvetica Neue"/>
                <a:ea typeface="Helvetica Neue"/>
                <a:cs typeface="Helvetica Neue"/>
                <a:sym typeface="Helvetica Neue"/>
              </a:defRPr>
            </a:lvl3pPr>
            <a:lvl4pPr marL="1828800" marR="0" lvl="3" indent="-307022" algn="l" rtl="0">
              <a:spcBef>
                <a:spcPts val="247"/>
              </a:spcBef>
              <a:spcAft>
                <a:spcPts val="0"/>
              </a:spcAft>
              <a:buClr>
                <a:schemeClr val="dk1"/>
              </a:buClr>
              <a:buSzPts val="1235"/>
              <a:buFont typeface="Arial"/>
              <a:buChar char="–"/>
              <a:defRPr sz="1235" b="0" i="0" u="none" strike="noStrike" cap="none">
                <a:solidFill>
                  <a:schemeClr val="dk1"/>
                </a:solidFill>
                <a:latin typeface="Helvetica Neue"/>
                <a:ea typeface="Helvetica Neue"/>
                <a:cs typeface="Helvetica Neue"/>
                <a:sym typeface="Helvetica Neue"/>
              </a:defRPr>
            </a:lvl4pPr>
            <a:lvl5pPr marL="2286000" marR="0" lvl="4" indent="-295846" algn="l" rtl="0">
              <a:spcBef>
                <a:spcPts val="212"/>
              </a:spcBef>
              <a:spcAft>
                <a:spcPts val="0"/>
              </a:spcAft>
              <a:buClr>
                <a:schemeClr val="dk1"/>
              </a:buClr>
              <a:buSzPts val="1059"/>
              <a:buFont typeface="Arial"/>
              <a:buChar char="»"/>
              <a:defRPr sz="1059" b="0" i="0" u="none" strike="noStrike" cap="none">
                <a:solidFill>
                  <a:schemeClr val="dk1"/>
                </a:solidFill>
                <a:latin typeface="Helvetica Neue"/>
                <a:ea typeface="Helvetica Neue"/>
                <a:cs typeface="Helvetica Neue"/>
                <a:sym typeface="Helvetica Neue"/>
              </a:defRPr>
            </a:lvl5pPr>
            <a:lvl6pPr marL="2743200" marR="0" lvl="5"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6pPr>
            <a:lvl7pPr marL="3200400" marR="0" lvl="6"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7pPr>
            <a:lvl8pPr marL="3657600" marR="0" lvl="7"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8pPr>
            <a:lvl9pPr marL="4114800" marR="0" lvl="8"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9pPr>
          </a:lstStyle>
          <a:p>
            <a:endParaRPr/>
          </a:p>
        </p:txBody>
      </p:sp>
      <p:sp>
        <p:nvSpPr>
          <p:cNvPr id="44" name="Google Shape;44;p10"/>
          <p:cNvSpPr txBox="1">
            <a:spLocks noGrp="1"/>
          </p:cNvSpPr>
          <p:nvPr>
            <p:ph type="body" idx="3"/>
          </p:nvPr>
        </p:nvSpPr>
        <p:spPr>
          <a:xfrm>
            <a:off x="6193380" y="1535119"/>
            <a:ext cx="5389033" cy="639763"/>
          </a:xfrm>
          <a:prstGeom prst="rect">
            <a:avLst/>
          </a:prstGeom>
          <a:noFill/>
          <a:ln>
            <a:noFill/>
          </a:ln>
        </p:spPr>
        <p:txBody>
          <a:bodyPr spcFirstLastPara="1" wrap="square" lIns="91425" tIns="45700" rIns="91425" bIns="45700" anchor="b" anchorCtr="0"/>
          <a:lstStyle>
            <a:lvl1pPr marL="457200" marR="0" lvl="0" indent="-228600" algn="l" rtl="0">
              <a:spcBef>
                <a:spcPts val="353"/>
              </a:spcBef>
              <a:spcAft>
                <a:spcPts val="0"/>
              </a:spcAft>
              <a:buClr>
                <a:schemeClr val="dk1"/>
              </a:buClr>
              <a:buSzPts val="1765"/>
              <a:buFont typeface="Arial"/>
              <a:buNone/>
              <a:defRPr sz="1765" b="1" i="0" u="none" strike="noStrike" cap="none">
                <a:solidFill>
                  <a:schemeClr val="dk1"/>
                </a:solidFill>
                <a:latin typeface="Helvetica Neue"/>
                <a:ea typeface="Helvetica Neue"/>
                <a:cs typeface="Helvetica Neue"/>
                <a:sym typeface="Helvetica Neue"/>
              </a:defRPr>
            </a:lvl1pPr>
            <a:lvl2pPr marL="914400" marR="0" lvl="1" indent="-228600" algn="l" rtl="0">
              <a:spcBef>
                <a:spcPts val="353"/>
              </a:spcBef>
              <a:spcAft>
                <a:spcPts val="0"/>
              </a:spcAft>
              <a:buClr>
                <a:schemeClr val="dk1"/>
              </a:buClr>
              <a:buSzPts val="1765"/>
              <a:buFont typeface="Arial"/>
              <a:buNone/>
              <a:defRPr sz="1765" b="1" i="0" u="none" strike="noStrike" cap="none">
                <a:solidFill>
                  <a:schemeClr val="dk1"/>
                </a:solidFill>
                <a:latin typeface="Helvetica Neue"/>
                <a:ea typeface="Helvetica Neue"/>
                <a:cs typeface="Helvetica Neue"/>
                <a:sym typeface="Helvetica Neue"/>
              </a:defRPr>
            </a:lvl2pPr>
            <a:lvl3pPr marL="1371600" marR="0" lvl="2" indent="-228600" algn="l" rtl="0">
              <a:spcBef>
                <a:spcPts val="318"/>
              </a:spcBef>
              <a:spcAft>
                <a:spcPts val="0"/>
              </a:spcAft>
              <a:buClr>
                <a:schemeClr val="dk1"/>
              </a:buClr>
              <a:buSzPts val="1588"/>
              <a:buFont typeface="Arial"/>
              <a:buNone/>
              <a:defRPr sz="1588" b="1" i="0" u="none" strike="noStrike" cap="none">
                <a:solidFill>
                  <a:schemeClr val="dk1"/>
                </a:solidFill>
                <a:latin typeface="Helvetica Neue"/>
                <a:ea typeface="Helvetica Neue"/>
                <a:cs typeface="Helvetica Neue"/>
                <a:sym typeface="Helvetica Neue"/>
              </a:defRPr>
            </a:lvl3pPr>
            <a:lvl4pPr marL="1828800" marR="0" lvl="3" indent="-228600" algn="l" rtl="0">
              <a:spcBef>
                <a:spcPts val="282"/>
              </a:spcBef>
              <a:spcAft>
                <a:spcPts val="0"/>
              </a:spcAft>
              <a:buClr>
                <a:schemeClr val="dk1"/>
              </a:buClr>
              <a:buSzPts val="1412"/>
              <a:buFont typeface="Arial"/>
              <a:buNone/>
              <a:defRPr sz="1412" b="1" i="0" u="none" strike="noStrike" cap="none">
                <a:solidFill>
                  <a:schemeClr val="dk1"/>
                </a:solidFill>
                <a:latin typeface="Helvetica Neue"/>
                <a:ea typeface="Helvetica Neue"/>
                <a:cs typeface="Helvetica Neue"/>
                <a:sym typeface="Helvetica Neue"/>
              </a:defRPr>
            </a:lvl4pPr>
            <a:lvl5pPr marL="2286000" marR="0" lvl="4" indent="-228600" algn="l" rtl="0">
              <a:spcBef>
                <a:spcPts val="282"/>
              </a:spcBef>
              <a:spcAft>
                <a:spcPts val="0"/>
              </a:spcAft>
              <a:buClr>
                <a:schemeClr val="dk1"/>
              </a:buClr>
              <a:buSzPts val="1412"/>
              <a:buFont typeface="Arial"/>
              <a:buNone/>
              <a:defRPr sz="1412" b="1" i="0" u="none" strike="noStrike" cap="none">
                <a:solidFill>
                  <a:schemeClr val="dk1"/>
                </a:solidFill>
                <a:latin typeface="Helvetica Neue"/>
                <a:ea typeface="Helvetica Neue"/>
                <a:cs typeface="Helvetica Neue"/>
                <a:sym typeface="Helvetica Neue"/>
              </a:defRPr>
            </a:lvl5pPr>
            <a:lvl6pPr marL="2743200" marR="0" lvl="5"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6pPr>
            <a:lvl7pPr marL="3200400" marR="0" lvl="6"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7pPr>
            <a:lvl8pPr marL="3657600" marR="0" lvl="7"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8pPr>
            <a:lvl9pPr marL="4114800" marR="0" lvl="8" indent="-228600" algn="l" rtl="0">
              <a:spcBef>
                <a:spcPts val="282"/>
              </a:spcBef>
              <a:spcAft>
                <a:spcPts val="0"/>
              </a:spcAft>
              <a:buClr>
                <a:schemeClr val="dk1"/>
              </a:buClr>
              <a:buSzPts val="1412"/>
              <a:buFont typeface="Arial"/>
              <a:buNone/>
              <a:defRPr sz="1412" b="1" i="0" u="none" strike="noStrike" cap="none">
                <a:solidFill>
                  <a:schemeClr val="dk1"/>
                </a:solidFill>
                <a:latin typeface="Calibri"/>
                <a:ea typeface="Calibri"/>
                <a:cs typeface="Calibri"/>
                <a:sym typeface="Calibri"/>
              </a:defRPr>
            </a:lvl9pPr>
          </a:lstStyle>
          <a:p>
            <a:endParaRPr/>
          </a:p>
        </p:txBody>
      </p:sp>
      <p:sp>
        <p:nvSpPr>
          <p:cNvPr id="45" name="Google Shape;45;p10"/>
          <p:cNvSpPr txBox="1">
            <a:spLocks noGrp="1"/>
          </p:cNvSpPr>
          <p:nvPr>
            <p:ph type="body" idx="4"/>
          </p:nvPr>
        </p:nvSpPr>
        <p:spPr>
          <a:xfrm>
            <a:off x="6193380" y="2174875"/>
            <a:ext cx="5389033" cy="3951288"/>
          </a:xfrm>
          <a:prstGeom prst="rect">
            <a:avLst/>
          </a:prstGeom>
          <a:noFill/>
          <a:ln>
            <a:noFill/>
          </a:ln>
        </p:spPr>
        <p:txBody>
          <a:bodyPr spcFirstLastPara="1" wrap="square" lIns="91425" tIns="45700" rIns="91425" bIns="45700" anchor="t" anchorCtr="0"/>
          <a:lstStyle>
            <a:lvl1pPr marL="457200" marR="0" lvl="0" indent="-340677" algn="l" rtl="0">
              <a:spcBef>
                <a:spcPts val="353"/>
              </a:spcBef>
              <a:spcAft>
                <a:spcPts val="0"/>
              </a:spcAft>
              <a:buClr>
                <a:schemeClr val="dk1"/>
              </a:buClr>
              <a:buSzPts val="1765"/>
              <a:buFont typeface="Arial"/>
              <a:buChar char="•"/>
              <a:defRPr sz="1765" b="0" i="0" u="none" strike="noStrike" cap="none">
                <a:solidFill>
                  <a:schemeClr val="dk1"/>
                </a:solidFill>
                <a:latin typeface="Helvetica Neue"/>
                <a:ea typeface="Helvetica Neue"/>
                <a:cs typeface="Helvetica Neue"/>
                <a:sym typeface="Helvetica Neue"/>
              </a:defRPr>
            </a:lvl1pPr>
            <a:lvl2pPr marL="914400" marR="0" lvl="1" indent="-329437" algn="l" rtl="0">
              <a:spcBef>
                <a:spcPts val="318"/>
              </a:spcBef>
              <a:spcAft>
                <a:spcPts val="0"/>
              </a:spcAft>
              <a:buClr>
                <a:schemeClr val="dk1"/>
              </a:buClr>
              <a:buSzPts val="1588"/>
              <a:buFont typeface="Arial"/>
              <a:buChar char="–"/>
              <a:defRPr sz="1588" b="0" i="0" u="none" strike="noStrike" cap="none">
                <a:solidFill>
                  <a:schemeClr val="dk1"/>
                </a:solidFill>
                <a:latin typeface="Helvetica Neue"/>
                <a:ea typeface="Helvetica Neue"/>
                <a:cs typeface="Helvetica Neue"/>
                <a:sym typeface="Helvetica Neue"/>
              </a:defRPr>
            </a:lvl2pPr>
            <a:lvl3pPr marL="1371600" marR="0" lvl="2" indent="-318261" algn="l" rtl="0">
              <a:spcBef>
                <a:spcPts val="282"/>
              </a:spcBef>
              <a:spcAft>
                <a:spcPts val="0"/>
              </a:spcAft>
              <a:buClr>
                <a:schemeClr val="dk1"/>
              </a:buClr>
              <a:buSzPts val="1412"/>
              <a:buFont typeface="Arial"/>
              <a:buChar char="•"/>
              <a:defRPr sz="1412" b="0" i="0" u="none" strike="noStrike" cap="none">
                <a:solidFill>
                  <a:schemeClr val="dk1"/>
                </a:solidFill>
                <a:latin typeface="Helvetica Neue"/>
                <a:ea typeface="Helvetica Neue"/>
                <a:cs typeface="Helvetica Neue"/>
                <a:sym typeface="Helvetica Neue"/>
              </a:defRPr>
            </a:lvl3pPr>
            <a:lvl4pPr marL="1828800" marR="0" lvl="3" indent="-307022" algn="l" rtl="0">
              <a:spcBef>
                <a:spcPts val="247"/>
              </a:spcBef>
              <a:spcAft>
                <a:spcPts val="0"/>
              </a:spcAft>
              <a:buClr>
                <a:schemeClr val="dk1"/>
              </a:buClr>
              <a:buSzPts val="1235"/>
              <a:buFont typeface="Arial"/>
              <a:buChar char="–"/>
              <a:defRPr sz="1235" b="0" i="0" u="none" strike="noStrike" cap="none">
                <a:solidFill>
                  <a:schemeClr val="dk1"/>
                </a:solidFill>
                <a:latin typeface="Helvetica Neue"/>
                <a:ea typeface="Helvetica Neue"/>
                <a:cs typeface="Helvetica Neue"/>
                <a:sym typeface="Helvetica Neue"/>
              </a:defRPr>
            </a:lvl4pPr>
            <a:lvl5pPr marL="2286000" marR="0" lvl="4" indent="-295846" algn="l" rtl="0">
              <a:spcBef>
                <a:spcPts val="212"/>
              </a:spcBef>
              <a:spcAft>
                <a:spcPts val="0"/>
              </a:spcAft>
              <a:buClr>
                <a:schemeClr val="dk1"/>
              </a:buClr>
              <a:buSzPts val="1059"/>
              <a:buFont typeface="Arial"/>
              <a:buChar char="»"/>
              <a:defRPr sz="1059" b="0" i="0" u="none" strike="noStrike" cap="none">
                <a:solidFill>
                  <a:schemeClr val="dk1"/>
                </a:solidFill>
                <a:latin typeface="Helvetica Neue"/>
                <a:ea typeface="Helvetica Neue"/>
                <a:cs typeface="Helvetica Neue"/>
                <a:sym typeface="Helvetica Neue"/>
              </a:defRPr>
            </a:lvl5pPr>
            <a:lvl6pPr marL="2743200" marR="0" lvl="5"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6pPr>
            <a:lvl7pPr marL="3200400" marR="0" lvl="6"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7pPr>
            <a:lvl8pPr marL="3657600" marR="0" lvl="7"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8pPr>
            <a:lvl9pPr marL="4114800" marR="0" lvl="8" indent="-318261" algn="l" rtl="0">
              <a:spcBef>
                <a:spcPts val="282"/>
              </a:spcBef>
              <a:spcAft>
                <a:spcPts val="0"/>
              </a:spcAft>
              <a:buClr>
                <a:schemeClr val="dk1"/>
              </a:buClr>
              <a:buSzPts val="1412"/>
              <a:buFont typeface="Arial"/>
              <a:buChar char="•"/>
              <a:defRPr sz="1412"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2471"/>
              <a:buFont typeface="Helvetica Neue"/>
              <a:buNone/>
              <a:defRPr sz="2471"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609605" y="273064"/>
            <a:ext cx="4011084" cy="1162051"/>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1"/>
              </a:buClr>
              <a:buSzPts val="1765"/>
              <a:buFont typeface="Helvetica Neue"/>
              <a:buNone/>
              <a:defRPr sz="1765"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13"/>
          <p:cNvSpPr txBox="1">
            <a:spLocks noGrp="1"/>
          </p:cNvSpPr>
          <p:nvPr>
            <p:ph type="body" idx="1"/>
          </p:nvPr>
        </p:nvSpPr>
        <p:spPr>
          <a:xfrm>
            <a:off x="4766733" y="273067"/>
            <a:ext cx="6815667" cy="5853113"/>
          </a:xfrm>
          <a:prstGeom prst="rect">
            <a:avLst/>
          </a:prstGeom>
          <a:noFill/>
          <a:ln>
            <a:noFill/>
          </a:ln>
        </p:spPr>
        <p:txBody>
          <a:bodyPr spcFirstLastPara="1" wrap="square" lIns="91425" tIns="45700" rIns="91425" bIns="45700" anchor="t" anchorCtr="0"/>
          <a:lstStyle>
            <a:lvl1pPr marL="457200" marR="0" lvl="0" indent="-340677" algn="l" rtl="0">
              <a:spcBef>
                <a:spcPts val="353"/>
              </a:spcBef>
              <a:spcAft>
                <a:spcPts val="0"/>
              </a:spcAft>
              <a:buClr>
                <a:schemeClr val="dk1"/>
              </a:buClr>
              <a:buSzPts val="1765"/>
              <a:buFont typeface="Arial"/>
              <a:buChar char="•"/>
              <a:defRPr sz="1765" b="0" i="0" u="none" strike="noStrike" cap="none">
                <a:solidFill>
                  <a:schemeClr val="dk1"/>
                </a:solidFill>
                <a:latin typeface="Helvetica Neue"/>
                <a:ea typeface="Helvetica Neue"/>
                <a:cs typeface="Helvetica Neue"/>
                <a:sym typeface="Helvetica Neue"/>
              </a:defRPr>
            </a:lvl1pPr>
            <a:lvl2pPr marL="914400" marR="0" lvl="1" indent="-329437" algn="l" rtl="0">
              <a:spcBef>
                <a:spcPts val="318"/>
              </a:spcBef>
              <a:spcAft>
                <a:spcPts val="0"/>
              </a:spcAft>
              <a:buClr>
                <a:schemeClr val="dk1"/>
              </a:buClr>
              <a:buSzPts val="1588"/>
              <a:buFont typeface="Arial"/>
              <a:buChar char="–"/>
              <a:defRPr sz="1588" b="0" i="0" u="none" strike="noStrike" cap="none">
                <a:solidFill>
                  <a:schemeClr val="dk1"/>
                </a:solidFill>
                <a:latin typeface="Helvetica Neue"/>
                <a:ea typeface="Helvetica Neue"/>
                <a:cs typeface="Helvetica Neue"/>
                <a:sym typeface="Helvetica Neue"/>
              </a:defRPr>
            </a:lvl2pPr>
            <a:lvl3pPr marL="1371600" marR="0" lvl="2" indent="-318261" algn="l" rtl="0">
              <a:spcBef>
                <a:spcPts val="282"/>
              </a:spcBef>
              <a:spcAft>
                <a:spcPts val="0"/>
              </a:spcAft>
              <a:buClr>
                <a:schemeClr val="dk1"/>
              </a:buClr>
              <a:buSzPts val="1412"/>
              <a:buFont typeface="Arial"/>
              <a:buChar char="•"/>
              <a:defRPr sz="1412" b="0" i="0" u="none" strike="noStrike" cap="none">
                <a:solidFill>
                  <a:schemeClr val="dk1"/>
                </a:solidFill>
                <a:latin typeface="Helvetica Neue"/>
                <a:ea typeface="Helvetica Neue"/>
                <a:cs typeface="Helvetica Neue"/>
                <a:sym typeface="Helvetica Neue"/>
              </a:defRPr>
            </a:lvl3pPr>
            <a:lvl4pPr marL="1828800" marR="0" lvl="3" indent="-307022" algn="l" rtl="0">
              <a:spcBef>
                <a:spcPts val="247"/>
              </a:spcBef>
              <a:spcAft>
                <a:spcPts val="0"/>
              </a:spcAft>
              <a:buClr>
                <a:schemeClr val="dk1"/>
              </a:buClr>
              <a:buSzPts val="1235"/>
              <a:buFont typeface="Arial"/>
              <a:buChar char="–"/>
              <a:defRPr sz="1235" b="0" i="0" u="none" strike="noStrike" cap="none">
                <a:solidFill>
                  <a:schemeClr val="dk1"/>
                </a:solidFill>
                <a:latin typeface="Helvetica Neue"/>
                <a:ea typeface="Helvetica Neue"/>
                <a:cs typeface="Helvetica Neue"/>
                <a:sym typeface="Helvetica Neue"/>
              </a:defRPr>
            </a:lvl4pPr>
            <a:lvl5pPr marL="2286000" marR="0" lvl="4" indent="-295846" algn="l" rtl="0">
              <a:spcBef>
                <a:spcPts val="212"/>
              </a:spcBef>
              <a:spcAft>
                <a:spcPts val="0"/>
              </a:spcAft>
              <a:buClr>
                <a:schemeClr val="dk1"/>
              </a:buClr>
              <a:buSzPts val="1059"/>
              <a:buFont typeface="Arial"/>
              <a:buChar char="»"/>
              <a:defRPr sz="1059" b="0" i="0" u="none" strike="noStrike" cap="none">
                <a:solidFill>
                  <a:schemeClr val="dk1"/>
                </a:solidFill>
                <a:latin typeface="Helvetica Neue"/>
                <a:ea typeface="Helvetica Neue"/>
                <a:cs typeface="Helvetica Neue"/>
                <a:sym typeface="Helvetica Neue"/>
              </a:defRPr>
            </a:lvl5pPr>
            <a:lvl6pPr marL="2743200" marR="0" lvl="5"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6pPr>
            <a:lvl7pPr marL="3200400" marR="0" lvl="6"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7pPr>
            <a:lvl8pPr marL="3657600" marR="0" lvl="7"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8pPr>
            <a:lvl9pPr marL="4114800" marR="0" lvl="8"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9pPr>
          </a:lstStyle>
          <a:p>
            <a:endParaRPr/>
          </a:p>
        </p:txBody>
      </p:sp>
      <p:sp>
        <p:nvSpPr>
          <p:cNvPr id="52" name="Google Shape;52;p13"/>
          <p:cNvSpPr txBox="1">
            <a:spLocks noGrp="1"/>
          </p:cNvSpPr>
          <p:nvPr>
            <p:ph type="body" idx="2"/>
          </p:nvPr>
        </p:nvSpPr>
        <p:spPr>
          <a:xfrm>
            <a:off x="609605" y="1435104"/>
            <a:ext cx="4011084" cy="4691063"/>
          </a:xfrm>
          <a:prstGeom prst="rect">
            <a:avLst/>
          </a:prstGeom>
          <a:noFill/>
          <a:ln>
            <a:noFill/>
          </a:ln>
        </p:spPr>
        <p:txBody>
          <a:bodyPr spcFirstLastPara="1" wrap="square" lIns="91425" tIns="45700" rIns="91425" bIns="45700" anchor="t" anchorCtr="0"/>
          <a:lstStyle>
            <a:lvl1pPr marL="457200" marR="0" lvl="0" indent="-228600" algn="l" rtl="0">
              <a:spcBef>
                <a:spcPts val="247"/>
              </a:spcBef>
              <a:spcAft>
                <a:spcPts val="0"/>
              </a:spcAft>
              <a:buClr>
                <a:schemeClr val="dk1"/>
              </a:buClr>
              <a:buSzPts val="1235"/>
              <a:buFont typeface="Arial"/>
              <a:buNone/>
              <a:defRPr sz="1235" b="0" i="0" u="none" strike="noStrike" cap="none">
                <a:solidFill>
                  <a:schemeClr val="dk1"/>
                </a:solidFill>
                <a:latin typeface="Helvetica Neue"/>
                <a:ea typeface="Helvetica Neue"/>
                <a:cs typeface="Helvetica Neue"/>
                <a:sym typeface="Helvetica Neue"/>
              </a:defRPr>
            </a:lvl1pPr>
            <a:lvl2pPr marL="914400" marR="0" lvl="1" indent="-228600" algn="l" rtl="0">
              <a:spcBef>
                <a:spcPts val="212"/>
              </a:spcBef>
              <a:spcAft>
                <a:spcPts val="0"/>
              </a:spcAft>
              <a:buClr>
                <a:schemeClr val="dk1"/>
              </a:buClr>
              <a:buSzPts val="1059"/>
              <a:buFont typeface="Arial"/>
              <a:buNone/>
              <a:defRPr sz="1059" b="0" i="0" u="none" strike="noStrike" cap="none">
                <a:solidFill>
                  <a:schemeClr val="dk1"/>
                </a:solidFill>
                <a:latin typeface="Helvetica Neue"/>
                <a:ea typeface="Helvetica Neue"/>
                <a:cs typeface="Helvetica Neue"/>
                <a:sym typeface="Helvetica Neue"/>
              </a:defRPr>
            </a:lvl2pPr>
            <a:lvl3pPr marL="1371600" marR="0" lvl="2" indent="-228600" algn="l" rtl="0">
              <a:spcBef>
                <a:spcPts val="176"/>
              </a:spcBef>
              <a:spcAft>
                <a:spcPts val="0"/>
              </a:spcAft>
              <a:buClr>
                <a:schemeClr val="dk1"/>
              </a:buClr>
              <a:buSzPts val="882"/>
              <a:buFont typeface="Arial"/>
              <a:buNone/>
              <a:defRPr sz="882" b="0" i="0" u="none" strike="noStrike" cap="none">
                <a:solidFill>
                  <a:schemeClr val="dk1"/>
                </a:solidFill>
                <a:latin typeface="Helvetica Neue"/>
                <a:ea typeface="Helvetica Neue"/>
                <a:cs typeface="Helvetica Neue"/>
                <a:sym typeface="Helvetica Neue"/>
              </a:defRPr>
            </a:lvl3pPr>
            <a:lvl4pPr marL="1828800" marR="0" lvl="3" indent="-228600" algn="l" rtl="0">
              <a:spcBef>
                <a:spcPts val="159"/>
              </a:spcBef>
              <a:spcAft>
                <a:spcPts val="0"/>
              </a:spcAft>
              <a:buClr>
                <a:schemeClr val="dk1"/>
              </a:buClr>
              <a:buSzPts val="794"/>
              <a:buFont typeface="Arial"/>
              <a:buNone/>
              <a:defRPr sz="794" b="0" i="0" u="none" strike="noStrike" cap="none">
                <a:solidFill>
                  <a:schemeClr val="dk1"/>
                </a:solidFill>
                <a:latin typeface="Helvetica Neue"/>
                <a:ea typeface="Helvetica Neue"/>
                <a:cs typeface="Helvetica Neue"/>
                <a:sym typeface="Helvetica Neue"/>
              </a:defRPr>
            </a:lvl4pPr>
            <a:lvl5pPr marL="2286000" marR="0" lvl="4" indent="-228600" algn="l" rtl="0">
              <a:spcBef>
                <a:spcPts val="159"/>
              </a:spcBef>
              <a:spcAft>
                <a:spcPts val="0"/>
              </a:spcAft>
              <a:buClr>
                <a:schemeClr val="dk1"/>
              </a:buClr>
              <a:buSzPts val="794"/>
              <a:buFont typeface="Arial"/>
              <a:buNone/>
              <a:defRPr sz="794" b="0" i="0" u="none" strike="noStrike" cap="none">
                <a:solidFill>
                  <a:schemeClr val="dk1"/>
                </a:solidFill>
                <a:latin typeface="Helvetica Neue"/>
                <a:ea typeface="Helvetica Neue"/>
                <a:cs typeface="Helvetica Neue"/>
                <a:sym typeface="Helvetica Neue"/>
              </a:defRPr>
            </a:lvl5pPr>
            <a:lvl6pPr marL="2743200" marR="0" lvl="5"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6pPr>
            <a:lvl7pPr marL="3200400" marR="0" lvl="6"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7pPr>
            <a:lvl8pPr marL="3657600" marR="0" lvl="7"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8pPr>
            <a:lvl9pPr marL="4114800" marR="0" lvl="8"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2389717" y="4800615"/>
            <a:ext cx="7315200" cy="566739"/>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1"/>
              </a:buClr>
              <a:buSzPts val="1765"/>
              <a:buFont typeface="Helvetica Neue"/>
              <a:buNone/>
              <a:defRPr sz="1765"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Google Shape;55;p14"/>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lstStyle>
            <a:lvl1pPr marR="0" lvl="0" algn="l" rtl="0">
              <a:spcBef>
                <a:spcPts val="565"/>
              </a:spcBef>
              <a:spcAft>
                <a:spcPts val="0"/>
              </a:spcAft>
              <a:buClr>
                <a:schemeClr val="dk1"/>
              </a:buClr>
              <a:buSzPts val="2824"/>
              <a:buFont typeface="Arial"/>
              <a:buNone/>
              <a:defRPr sz="2824" b="0" i="0" u="none" strike="noStrike" cap="none">
                <a:solidFill>
                  <a:schemeClr val="dk1"/>
                </a:solidFill>
                <a:latin typeface="Helvetica Neue"/>
                <a:ea typeface="Helvetica Neue"/>
                <a:cs typeface="Helvetica Neue"/>
                <a:sym typeface="Helvetica Neue"/>
              </a:defRPr>
            </a:lvl1pPr>
            <a:lvl2pPr marR="0" lvl="1" algn="l" rtl="0">
              <a:spcBef>
                <a:spcPts val="494"/>
              </a:spcBef>
              <a:spcAft>
                <a:spcPts val="0"/>
              </a:spcAft>
              <a:buClr>
                <a:schemeClr val="dk1"/>
              </a:buClr>
              <a:buSzPts val="2471"/>
              <a:buFont typeface="Arial"/>
              <a:buNone/>
              <a:defRPr sz="2471" b="0" i="0" u="none" strike="noStrike" cap="none">
                <a:solidFill>
                  <a:schemeClr val="dk1"/>
                </a:solidFill>
                <a:latin typeface="Helvetica Neue"/>
                <a:ea typeface="Helvetica Neue"/>
                <a:cs typeface="Helvetica Neue"/>
                <a:sym typeface="Helvetica Neue"/>
              </a:defRPr>
            </a:lvl2pPr>
            <a:lvl3pPr marR="0" lvl="2" algn="l" rtl="0">
              <a:spcBef>
                <a:spcPts val="424"/>
              </a:spcBef>
              <a:spcAft>
                <a:spcPts val="0"/>
              </a:spcAft>
              <a:buClr>
                <a:schemeClr val="dk1"/>
              </a:buClr>
              <a:buSzPts val="2118"/>
              <a:buFont typeface="Arial"/>
              <a:buNone/>
              <a:defRPr sz="2118" b="0" i="0" u="none" strike="noStrike" cap="none">
                <a:solidFill>
                  <a:schemeClr val="dk1"/>
                </a:solidFill>
                <a:latin typeface="Helvetica Neue"/>
                <a:ea typeface="Helvetica Neue"/>
                <a:cs typeface="Helvetica Neue"/>
                <a:sym typeface="Helvetica Neue"/>
              </a:defRPr>
            </a:lvl3pPr>
            <a:lvl4pPr marR="0" lvl="3" algn="l" rtl="0">
              <a:spcBef>
                <a:spcPts val="353"/>
              </a:spcBef>
              <a:spcAft>
                <a:spcPts val="0"/>
              </a:spcAft>
              <a:buClr>
                <a:schemeClr val="dk1"/>
              </a:buClr>
              <a:buSzPts val="1765"/>
              <a:buFont typeface="Arial"/>
              <a:buNone/>
              <a:defRPr sz="1765" b="0" i="0" u="none" strike="noStrike" cap="none">
                <a:solidFill>
                  <a:schemeClr val="dk1"/>
                </a:solidFill>
                <a:latin typeface="Helvetica Neue"/>
                <a:ea typeface="Helvetica Neue"/>
                <a:cs typeface="Helvetica Neue"/>
                <a:sym typeface="Helvetica Neue"/>
              </a:defRPr>
            </a:lvl4pPr>
            <a:lvl5pPr marR="0" lvl="4" algn="l" rtl="0">
              <a:spcBef>
                <a:spcPts val="353"/>
              </a:spcBef>
              <a:spcAft>
                <a:spcPts val="0"/>
              </a:spcAft>
              <a:buClr>
                <a:schemeClr val="dk1"/>
              </a:buClr>
              <a:buSzPts val="1765"/>
              <a:buFont typeface="Arial"/>
              <a:buNone/>
              <a:defRPr sz="1765" b="0" i="0" u="none" strike="noStrike" cap="none">
                <a:solidFill>
                  <a:schemeClr val="dk1"/>
                </a:solidFill>
                <a:latin typeface="Helvetica Neue"/>
                <a:ea typeface="Helvetica Neue"/>
                <a:cs typeface="Helvetica Neue"/>
                <a:sym typeface="Helvetica Neue"/>
              </a:defRPr>
            </a:lvl5pPr>
            <a:lvl6pPr marR="0" lvl="5" algn="l" rtl="0">
              <a:spcBef>
                <a:spcPts val="353"/>
              </a:spcBef>
              <a:spcAft>
                <a:spcPts val="0"/>
              </a:spcAft>
              <a:buClr>
                <a:schemeClr val="dk1"/>
              </a:buClr>
              <a:buSzPts val="1765"/>
              <a:buFont typeface="Arial"/>
              <a:buNone/>
              <a:defRPr sz="1765" b="0" i="0" u="none" strike="noStrike" cap="none">
                <a:solidFill>
                  <a:schemeClr val="dk1"/>
                </a:solidFill>
                <a:latin typeface="Calibri"/>
                <a:ea typeface="Calibri"/>
                <a:cs typeface="Calibri"/>
                <a:sym typeface="Calibri"/>
              </a:defRPr>
            </a:lvl6pPr>
            <a:lvl7pPr marR="0" lvl="6" algn="l" rtl="0">
              <a:spcBef>
                <a:spcPts val="353"/>
              </a:spcBef>
              <a:spcAft>
                <a:spcPts val="0"/>
              </a:spcAft>
              <a:buClr>
                <a:schemeClr val="dk1"/>
              </a:buClr>
              <a:buSzPts val="1765"/>
              <a:buFont typeface="Arial"/>
              <a:buNone/>
              <a:defRPr sz="1765" b="0" i="0" u="none" strike="noStrike" cap="none">
                <a:solidFill>
                  <a:schemeClr val="dk1"/>
                </a:solidFill>
                <a:latin typeface="Calibri"/>
                <a:ea typeface="Calibri"/>
                <a:cs typeface="Calibri"/>
                <a:sym typeface="Calibri"/>
              </a:defRPr>
            </a:lvl7pPr>
            <a:lvl8pPr marR="0" lvl="7" algn="l" rtl="0">
              <a:spcBef>
                <a:spcPts val="353"/>
              </a:spcBef>
              <a:spcAft>
                <a:spcPts val="0"/>
              </a:spcAft>
              <a:buClr>
                <a:schemeClr val="dk1"/>
              </a:buClr>
              <a:buSzPts val="1765"/>
              <a:buFont typeface="Arial"/>
              <a:buNone/>
              <a:defRPr sz="1765" b="0" i="0" u="none" strike="noStrike" cap="none">
                <a:solidFill>
                  <a:schemeClr val="dk1"/>
                </a:solidFill>
                <a:latin typeface="Calibri"/>
                <a:ea typeface="Calibri"/>
                <a:cs typeface="Calibri"/>
                <a:sym typeface="Calibri"/>
              </a:defRPr>
            </a:lvl8pPr>
            <a:lvl9pPr marR="0" lvl="8" algn="l" rtl="0">
              <a:spcBef>
                <a:spcPts val="353"/>
              </a:spcBef>
              <a:spcAft>
                <a:spcPts val="0"/>
              </a:spcAft>
              <a:buClr>
                <a:schemeClr val="dk1"/>
              </a:buClr>
              <a:buSzPts val="1765"/>
              <a:buFont typeface="Arial"/>
              <a:buNone/>
              <a:defRPr sz="1765" b="0" i="0" u="none" strike="noStrike" cap="none">
                <a:solidFill>
                  <a:schemeClr val="dk1"/>
                </a:solidFill>
                <a:latin typeface="Calibri"/>
                <a:ea typeface="Calibri"/>
                <a:cs typeface="Calibri"/>
                <a:sym typeface="Calibri"/>
              </a:defRPr>
            </a:lvl9pPr>
          </a:lstStyle>
          <a:p>
            <a:endParaRPr/>
          </a:p>
        </p:txBody>
      </p:sp>
      <p:sp>
        <p:nvSpPr>
          <p:cNvPr id="56" name="Google Shape;56;p14"/>
          <p:cNvSpPr txBox="1">
            <a:spLocks noGrp="1"/>
          </p:cNvSpPr>
          <p:nvPr>
            <p:ph type="body" idx="1"/>
          </p:nvPr>
        </p:nvSpPr>
        <p:spPr>
          <a:xfrm>
            <a:off x="2389717" y="5367352"/>
            <a:ext cx="7315200" cy="804863"/>
          </a:xfrm>
          <a:prstGeom prst="rect">
            <a:avLst/>
          </a:prstGeom>
          <a:noFill/>
          <a:ln>
            <a:noFill/>
          </a:ln>
        </p:spPr>
        <p:txBody>
          <a:bodyPr spcFirstLastPara="1" wrap="square" lIns="91425" tIns="45700" rIns="91425" bIns="45700" anchor="t" anchorCtr="0"/>
          <a:lstStyle>
            <a:lvl1pPr marL="457200" marR="0" lvl="0" indent="-228600" algn="l" rtl="0">
              <a:spcBef>
                <a:spcPts val="247"/>
              </a:spcBef>
              <a:spcAft>
                <a:spcPts val="0"/>
              </a:spcAft>
              <a:buClr>
                <a:schemeClr val="dk1"/>
              </a:buClr>
              <a:buSzPts val="1235"/>
              <a:buFont typeface="Arial"/>
              <a:buNone/>
              <a:defRPr sz="1235" b="0" i="0" u="none" strike="noStrike" cap="none">
                <a:solidFill>
                  <a:schemeClr val="dk1"/>
                </a:solidFill>
                <a:latin typeface="Helvetica Neue"/>
                <a:ea typeface="Helvetica Neue"/>
                <a:cs typeface="Helvetica Neue"/>
                <a:sym typeface="Helvetica Neue"/>
              </a:defRPr>
            </a:lvl1pPr>
            <a:lvl2pPr marL="914400" marR="0" lvl="1" indent="-228600" algn="l" rtl="0">
              <a:spcBef>
                <a:spcPts val="212"/>
              </a:spcBef>
              <a:spcAft>
                <a:spcPts val="0"/>
              </a:spcAft>
              <a:buClr>
                <a:schemeClr val="dk1"/>
              </a:buClr>
              <a:buSzPts val="1059"/>
              <a:buFont typeface="Arial"/>
              <a:buNone/>
              <a:defRPr sz="1059" b="0" i="0" u="none" strike="noStrike" cap="none">
                <a:solidFill>
                  <a:schemeClr val="dk1"/>
                </a:solidFill>
                <a:latin typeface="Helvetica Neue"/>
                <a:ea typeface="Helvetica Neue"/>
                <a:cs typeface="Helvetica Neue"/>
                <a:sym typeface="Helvetica Neue"/>
              </a:defRPr>
            </a:lvl2pPr>
            <a:lvl3pPr marL="1371600" marR="0" lvl="2" indent="-228600" algn="l" rtl="0">
              <a:spcBef>
                <a:spcPts val="176"/>
              </a:spcBef>
              <a:spcAft>
                <a:spcPts val="0"/>
              </a:spcAft>
              <a:buClr>
                <a:schemeClr val="dk1"/>
              </a:buClr>
              <a:buSzPts val="882"/>
              <a:buFont typeface="Arial"/>
              <a:buNone/>
              <a:defRPr sz="882" b="0" i="0" u="none" strike="noStrike" cap="none">
                <a:solidFill>
                  <a:schemeClr val="dk1"/>
                </a:solidFill>
                <a:latin typeface="Helvetica Neue"/>
                <a:ea typeface="Helvetica Neue"/>
                <a:cs typeface="Helvetica Neue"/>
                <a:sym typeface="Helvetica Neue"/>
              </a:defRPr>
            </a:lvl3pPr>
            <a:lvl4pPr marL="1828800" marR="0" lvl="3" indent="-228600" algn="l" rtl="0">
              <a:spcBef>
                <a:spcPts val="159"/>
              </a:spcBef>
              <a:spcAft>
                <a:spcPts val="0"/>
              </a:spcAft>
              <a:buClr>
                <a:schemeClr val="dk1"/>
              </a:buClr>
              <a:buSzPts val="794"/>
              <a:buFont typeface="Arial"/>
              <a:buNone/>
              <a:defRPr sz="794" b="0" i="0" u="none" strike="noStrike" cap="none">
                <a:solidFill>
                  <a:schemeClr val="dk1"/>
                </a:solidFill>
                <a:latin typeface="Helvetica Neue"/>
                <a:ea typeface="Helvetica Neue"/>
                <a:cs typeface="Helvetica Neue"/>
                <a:sym typeface="Helvetica Neue"/>
              </a:defRPr>
            </a:lvl4pPr>
            <a:lvl5pPr marL="2286000" marR="0" lvl="4" indent="-228600" algn="l" rtl="0">
              <a:spcBef>
                <a:spcPts val="159"/>
              </a:spcBef>
              <a:spcAft>
                <a:spcPts val="0"/>
              </a:spcAft>
              <a:buClr>
                <a:schemeClr val="dk1"/>
              </a:buClr>
              <a:buSzPts val="794"/>
              <a:buFont typeface="Arial"/>
              <a:buNone/>
              <a:defRPr sz="794" b="0" i="0" u="none" strike="noStrike" cap="none">
                <a:solidFill>
                  <a:schemeClr val="dk1"/>
                </a:solidFill>
                <a:latin typeface="Helvetica Neue"/>
                <a:ea typeface="Helvetica Neue"/>
                <a:cs typeface="Helvetica Neue"/>
                <a:sym typeface="Helvetica Neue"/>
              </a:defRPr>
            </a:lvl5pPr>
            <a:lvl6pPr marL="2743200" marR="0" lvl="5"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6pPr>
            <a:lvl7pPr marL="3200400" marR="0" lvl="6"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7pPr>
            <a:lvl8pPr marL="3657600" marR="0" lvl="7"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8pPr>
            <a:lvl9pPr marL="4114800" marR="0" lvl="8" indent="-228600" algn="l" rtl="0">
              <a:spcBef>
                <a:spcPts val="159"/>
              </a:spcBef>
              <a:spcAft>
                <a:spcPts val="0"/>
              </a:spcAft>
              <a:buClr>
                <a:schemeClr val="dk1"/>
              </a:buClr>
              <a:buSzPts val="794"/>
              <a:buFont typeface="Arial"/>
              <a:buNone/>
              <a:defRPr sz="794"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5.png"/><Relationship Id="rId5" Type="http://schemas.openxmlformats.org/officeDocument/2006/relationships/slideLayout" Target="../slideLayouts/slideLayout6.xml"/><Relationship Id="rId10" Type="http://schemas.openxmlformats.org/officeDocument/2006/relationships/image" Target="../media/image4.jpg"/><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3.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
        <p:cNvGrpSpPr/>
        <p:nvPr/>
      </p:nvGrpSpPr>
      <p:grpSpPr>
        <a:xfrm>
          <a:off x="0" y="0"/>
          <a:ext cx="0" cy="0"/>
          <a:chOff x="0" y="0"/>
          <a:chExt cx="0" cy="0"/>
        </a:xfrm>
      </p:grpSpPr>
      <p:pic>
        <p:nvPicPr>
          <p:cNvPr id="10" name="Picture 9">
            <a:extLst>
              <a:ext uri="{FF2B5EF4-FFF2-40B4-BE49-F238E27FC236}">
                <a16:creationId xmlns:a16="http://schemas.microsoft.com/office/drawing/2014/main" id="{8BCC1943-2FF5-3245-96E1-AE92AD56103A}"/>
              </a:ext>
            </a:extLst>
          </p:cNvPr>
          <p:cNvPicPr>
            <a:picLocks noChangeAspect="1"/>
          </p:cNvPicPr>
          <p:nvPr userDrawn="1"/>
        </p:nvPicPr>
        <p:blipFill rotWithShape="1">
          <a:blip r:embed="rId3"/>
          <a:srcRect l="12" t="10094" r="6" b="5130"/>
          <a:stretch/>
        </p:blipFill>
        <p:spPr>
          <a:xfrm>
            <a:off x="0" y="2485"/>
            <a:ext cx="12191966" cy="6892497"/>
          </a:xfrm>
          <a:prstGeom prst="rect">
            <a:avLst/>
          </a:prstGeom>
        </p:spPr>
      </p:pic>
      <p:sp>
        <p:nvSpPr>
          <p:cNvPr id="16" name="Google Shape;16;p3"/>
          <p:cNvSpPr/>
          <p:nvPr/>
        </p:nvSpPr>
        <p:spPr>
          <a:xfrm>
            <a:off x="1760" y="2282562"/>
            <a:ext cx="12190241" cy="2249558"/>
          </a:xfrm>
          <a:prstGeom prst="rect">
            <a:avLst/>
          </a:prstGeom>
          <a:solidFill>
            <a:schemeClr val="dk1">
              <a:alpha val="8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17" name="Google Shape;17;p3"/>
          <p:cNvSpPr/>
          <p:nvPr/>
        </p:nvSpPr>
        <p:spPr>
          <a:xfrm>
            <a:off x="0" y="4638650"/>
            <a:ext cx="12192000" cy="2249700"/>
          </a:xfrm>
          <a:prstGeom prst="rect">
            <a:avLst/>
          </a:prstGeom>
          <a:gradFill>
            <a:gsLst>
              <a:gs pos="0">
                <a:srgbClr val="FFFFFF">
                  <a:alpha val="0"/>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 name="Google Shape;20;p4">
            <a:extLst>
              <a:ext uri="{FF2B5EF4-FFF2-40B4-BE49-F238E27FC236}">
                <a16:creationId xmlns:a16="http://schemas.microsoft.com/office/drawing/2014/main" id="{D7FDFFDC-1D7A-664F-86D5-57CE532AC4CF}"/>
              </a:ext>
            </a:extLst>
          </p:cNvPr>
          <p:cNvSpPr/>
          <p:nvPr userDrawn="1"/>
        </p:nvSpPr>
        <p:spPr>
          <a:xfrm>
            <a:off x="1567" y="6652200"/>
            <a:ext cx="12190400" cy="236100"/>
          </a:xfrm>
          <a:prstGeom prst="rect">
            <a:avLst/>
          </a:prstGeom>
          <a:solidFill>
            <a:srgbClr val="1A65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 name="Google Shape;21;p4">
            <a:extLst>
              <a:ext uri="{FF2B5EF4-FFF2-40B4-BE49-F238E27FC236}">
                <a16:creationId xmlns:a16="http://schemas.microsoft.com/office/drawing/2014/main" id="{E2DB44F4-BF55-034B-901F-8B4BFA816955}"/>
              </a:ext>
            </a:extLst>
          </p:cNvPr>
          <p:cNvSpPr txBox="1"/>
          <p:nvPr userDrawn="1"/>
        </p:nvSpPr>
        <p:spPr>
          <a:xfrm>
            <a:off x="671033" y="6682500"/>
            <a:ext cx="10848400" cy="1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 dirty="0">
                <a:solidFill>
                  <a:srgbClr val="FFFFFF"/>
                </a:solidFill>
                <a:latin typeface="Helvetica Neue"/>
                <a:ea typeface="Helvetica Neue"/>
                <a:cs typeface="Helvetica Neue"/>
                <a:sym typeface="Helvetica Neue"/>
              </a:rPr>
              <a:t>This material is based upon work supported by the National Center for Atmospheric Research, which is a major facility sponsored by the National Science Foundation under Cooperative Agreement No. 1852977.</a:t>
            </a:r>
            <a:endParaRPr sz="600" dirty="0">
              <a:solidFill>
                <a:srgbClr val="FFFFFF"/>
              </a:solidFill>
              <a:latin typeface="Helvetica Neue"/>
              <a:ea typeface="Helvetica Neue"/>
              <a:cs typeface="Helvetica Neue"/>
              <a:sym typeface="Helvetica Neue"/>
            </a:endParaRPr>
          </a:p>
        </p:txBody>
      </p:sp>
      <p:pic>
        <p:nvPicPr>
          <p:cNvPr id="12" name="Google Shape;18;p3">
            <a:extLst>
              <a:ext uri="{FF2B5EF4-FFF2-40B4-BE49-F238E27FC236}">
                <a16:creationId xmlns:a16="http://schemas.microsoft.com/office/drawing/2014/main" id="{9EA10915-9D06-294C-B662-5BE50E70FDC4}"/>
              </a:ext>
            </a:extLst>
          </p:cNvPr>
          <p:cNvPicPr preferRelativeResize="0"/>
          <p:nvPr userDrawn="1"/>
        </p:nvPicPr>
        <p:blipFill rotWithShape="1">
          <a:blip r:embed="rId4">
            <a:alphaModFix/>
          </a:blip>
          <a:srcRect/>
          <a:stretch/>
        </p:blipFill>
        <p:spPr>
          <a:xfrm>
            <a:off x="409798" y="5889985"/>
            <a:ext cx="1790299" cy="497112"/>
          </a:xfrm>
          <a:prstGeom prst="rect">
            <a:avLst/>
          </a:prstGeom>
          <a:noFill/>
          <a:ln>
            <a:noFill/>
          </a:ln>
        </p:spPr>
      </p:pic>
      <p:pic>
        <p:nvPicPr>
          <p:cNvPr id="13" name="Google Shape;19;p3">
            <a:extLst>
              <a:ext uri="{FF2B5EF4-FFF2-40B4-BE49-F238E27FC236}">
                <a16:creationId xmlns:a16="http://schemas.microsoft.com/office/drawing/2014/main" id="{97FCFF9E-E652-FB4A-BD9F-369E7A0BAFC2}"/>
              </a:ext>
            </a:extLst>
          </p:cNvPr>
          <p:cNvPicPr preferRelativeResize="0"/>
          <p:nvPr userDrawn="1"/>
        </p:nvPicPr>
        <p:blipFill>
          <a:blip r:embed="rId5">
            <a:alphaModFix/>
          </a:blip>
          <a:stretch>
            <a:fillRect/>
          </a:stretch>
        </p:blipFill>
        <p:spPr>
          <a:xfrm>
            <a:off x="11253715" y="5823995"/>
            <a:ext cx="625501" cy="6291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pic>
        <p:nvPicPr>
          <p:cNvPr id="13" name="Picture 12">
            <a:extLst>
              <a:ext uri="{FF2B5EF4-FFF2-40B4-BE49-F238E27FC236}">
                <a16:creationId xmlns:a16="http://schemas.microsoft.com/office/drawing/2014/main" id="{F69CB8AB-A986-AE4C-98C2-0FA6376C6404}"/>
              </a:ext>
            </a:extLst>
          </p:cNvPr>
          <p:cNvPicPr>
            <a:picLocks noChangeAspect="1"/>
          </p:cNvPicPr>
          <p:nvPr userDrawn="1"/>
        </p:nvPicPr>
        <p:blipFill>
          <a:blip r:embed="rId10"/>
          <a:stretch>
            <a:fillRect/>
          </a:stretch>
        </p:blipFill>
        <p:spPr>
          <a:xfrm>
            <a:off x="0" y="6272784"/>
            <a:ext cx="12192000" cy="585216"/>
          </a:xfrm>
          <a:prstGeom prst="rect">
            <a:avLst/>
          </a:prstGeom>
        </p:spPr>
      </p:pic>
      <p:sp>
        <p:nvSpPr>
          <p:cNvPr id="23" name="Google Shape;23;p5"/>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2471"/>
              <a:buFont typeface="Helvetica Neue"/>
              <a:buNone/>
              <a:defRPr sz="2471"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Google Shape;24;p5"/>
          <p:cNvSpPr txBox="1">
            <a:spLocks noGrp="1"/>
          </p:cNvSpPr>
          <p:nvPr>
            <p:ph type="body" idx="1"/>
          </p:nvPr>
        </p:nvSpPr>
        <p:spPr>
          <a:xfrm>
            <a:off x="609600" y="1600203"/>
            <a:ext cx="10972800" cy="4318737"/>
          </a:xfrm>
          <a:prstGeom prst="rect">
            <a:avLst/>
          </a:prstGeom>
          <a:noFill/>
          <a:ln>
            <a:noFill/>
          </a:ln>
        </p:spPr>
        <p:txBody>
          <a:bodyPr spcFirstLastPara="1" wrap="square" lIns="91425" tIns="45700" rIns="91425" bIns="45700" anchor="t" anchorCtr="0"/>
          <a:lstStyle>
            <a:lvl1pPr marL="457200" marR="0" lvl="0" indent="-363093" algn="l" rtl="0">
              <a:spcBef>
                <a:spcPts val="424"/>
              </a:spcBef>
              <a:spcAft>
                <a:spcPts val="0"/>
              </a:spcAft>
              <a:buClr>
                <a:schemeClr val="dk1"/>
              </a:buClr>
              <a:buSzPts val="2118"/>
              <a:buFont typeface="Arial"/>
              <a:buChar char="•"/>
              <a:defRPr sz="2118" b="0" i="0" u="none" strike="noStrike" cap="none">
                <a:solidFill>
                  <a:schemeClr val="dk1"/>
                </a:solidFill>
                <a:latin typeface="Helvetica Neue"/>
                <a:ea typeface="Helvetica Neue"/>
                <a:cs typeface="Helvetica Neue"/>
                <a:sym typeface="Helvetica Neue"/>
              </a:defRPr>
            </a:lvl1pPr>
            <a:lvl2pPr marL="914400" marR="0" lvl="1" indent="-340677" algn="l" rtl="0">
              <a:spcBef>
                <a:spcPts val="353"/>
              </a:spcBef>
              <a:spcAft>
                <a:spcPts val="0"/>
              </a:spcAft>
              <a:buClr>
                <a:schemeClr val="dk1"/>
              </a:buClr>
              <a:buSzPts val="1765"/>
              <a:buFont typeface="Arial"/>
              <a:buChar char="–"/>
              <a:defRPr sz="1765" b="0" i="0" u="none" strike="noStrike" cap="none">
                <a:solidFill>
                  <a:schemeClr val="dk1"/>
                </a:solidFill>
                <a:latin typeface="Helvetica Neue"/>
                <a:ea typeface="Helvetica Neue"/>
                <a:cs typeface="Helvetica Neue"/>
                <a:sym typeface="Helvetica Neue"/>
              </a:defRPr>
            </a:lvl2pPr>
            <a:lvl3pPr marL="1371600" marR="0" lvl="2" indent="-329438" algn="l" rtl="0">
              <a:spcBef>
                <a:spcPts val="318"/>
              </a:spcBef>
              <a:spcAft>
                <a:spcPts val="0"/>
              </a:spcAft>
              <a:buClr>
                <a:schemeClr val="dk1"/>
              </a:buClr>
              <a:buSzPts val="1588"/>
              <a:buFont typeface="Arial"/>
              <a:buChar char="•"/>
              <a:defRPr sz="1588" b="0" i="0" u="none" strike="noStrike" cap="none">
                <a:solidFill>
                  <a:schemeClr val="dk1"/>
                </a:solidFill>
                <a:latin typeface="Helvetica Neue"/>
                <a:ea typeface="Helvetica Neue"/>
                <a:cs typeface="Helvetica Neue"/>
                <a:sym typeface="Helvetica Neue"/>
              </a:defRPr>
            </a:lvl3pPr>
            <a:lvl4pPr marL="1828800" marR="0" lvl="3" indent="-318261" algn="l" rtl="0">
              <a:spcBef>
                <a:spcPts val="282"/>
              </a:spcBef>
              <a:spcAft>
                <a:spcPts val="0"/>
              </a:spcAft>
              <a:buClr>
                <a:schemeClr val="dk1"/>
              </a:buClr>
              <a:buSzPts val="1412"/>
              <a:buFont typeface="Arial"/>
              <a:buChar char="–"/>
              <a:defRPr sz="1412" b="0" i="0" u="none" strike="noStrike" cap="none">
                <a:solidFill>
                  <a:schemeClr val="dk1"/>
                </a:solidFill>
                <a:latin typeface="Helvetica Neue"/>
                <a:ea typeface="Helvetica Neue"/>
                <a:cs typeface="Helvetica Neue"/>
                <a:sym typeface="Helvetica Neue"/>
              </a:defRPr>
            </a:lvl4pPr>
            <a:lvl5pPr marL="2286000" marR="0" lvl="4" indent="-307022" algn="l" rtl="0">
              <a:spcBef>
                <a:spcPts val="247"/>
              </a:spcBef>
              <a:spcAft>
                <a:spcPts val="0"/>
              </a:spcAft>
              <a:buClr>
                <a:schemeClr val="dk1"/>
              </a:buClr>
              <a:buSzPts val="1235"/>
              <a:buFont typeface="Arial"/>
              <a:buChar char="»"/>
              <a:defRPr sz="1235" b="0" i="0" u="none" strike="noStrike" cap="none">
                <a:solidFill>
                  <a:schemeClr val="dk1"/>
                </a:solidFill>
                <a:latin typeface="Helvetica Neue"/>
                <a:ea typeface="Helvetica Neue"/>
                <a:cs typeface="Helvetica Neue"/>
                <a:sym typeface="Helvetica Neue"/>
              </a:defRPr>
            </a:lvl5pPr>
            <a:lvl6pPr marL="2743200" marR="0" lvl="5"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6pPr>
            <a:lvl7pPr marL="3200400" marR="0" lvl="6"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7pPr>
            <a:lvl8pPr marL="3657600" marR="0" lvl="7"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8pPr>
            <a:lvl9pPr marL="4114800" marR="0" lvl="8"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9pPr>
          </a:lstStyle>
          <a:p>
            <a:endParaRPr/>
          </a:p>
        </p:txBody>
      </p:sp>
      <p:cxnSp>
        <p:nvCxnSpPr>
          <p:cNvPr id="9" name="Google Shape;25;p5">
            <a:extLst>
              <a:ext uri="{FF2B5EF4-FFF2-40B4-BE49-F238E27FC236}">
                <a16:creationId xmlns:a16="http://schemas.microsoft.com/office/drawing/2014/main" id="{A4634C4E-9EB5-DF4A-982B-313E902C93BD}"/>
              </a:ext>
            </a:extLst>
          </p:cNvPr>
          <p:cNvCxnSpPr/>
          <p:nvPr userDrawn="1"/>
        </p:nvCxnSpPr>
        <p:spPr>
          <a:xfrm>
            <a:off x="1152639" y="6374474"/>
            <a:ext cx="0" cy="388200"/>
          </a:xfrm>
          <a:prstGeom prst="straightConnector1">
            <a:avLst/>
          </a:prstGeom>
          <a:noFill/>
          <a:ln w="22225" cap="flat" cmpd="sng">
            <a:solidFill>
              <a:srgbClr val="FFFFFF"/>
            </a:solidFill>
            <a:prstDash val="solid"/>
            <a:round/>
            <a:headEnd type="none" w="sm" len="sm"/>
            <a:tailEnd type="none" w="sm" len="sm"/>
          </a:ln>
        </p:spPr>
      </p:cxnSp>
      <p:pic>
        <p:nvPicPr>
          <p:cNvPr id="10" name="Google Shape;26;p5">
            <a:extLst>
              <a:ext uri="{FF2B5EF4-FFF2-40B4-BE49-F238E27FC236}">
                <a16:creationId xmlns:a16="http://schemas.microsoft.com/office/drawing/2014/main" id="{B89072CC-B151-3A4E-9FCF-FE88125850B4}"/>
              </a:ext>
            </a:extLst>
          </p:cNvPr>
          <p:cNvPicPr preferRelativeResize="0"/>
          <p:nvPr userDrawn="1"/>
        </p:nvPicPr>
        <p:blipFill>
          <a:blip r:embed="rId11">
            <a:alphaModFix/>
          </a:blip>
          <a:stretch>
            <a:fillRect/>
          </a:stretch>
        </p:blipFill>
        <p:spPr>
          <a:xfrm>
            <a:off x="396374" y="6374484"/>
            <a:ext cx="615776" cy="388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4" r:id="rId4"/>
    <p:sldLayoutId id="2147483655" r:id="rId5"/>
    <p:sldLayoutId id="2147483656" r:id="rId6"/>
    <p:sldLayoutId id="2147483657" r:id="rId7"/>
    <p:sldLayoutId id="2147483658" r:id="rId8"/>
  </p:sldLayoutIdLst>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
        <p:cNvGrpSpPr/>
        <p:nvPr/>
      </p:nvGrpSpPr>
      <p:grpSpPr>
        <a:xfrm>
          <a:off x="0" y="0"/>
          <a:ext cx="0" cy="0"/>
          <a:chOff x="0" y="0"/>
          <a:chExt cx="0" cy="0"/>
        </a:xfrm>
      </p:grpSpPr>
      <p:sp>
        <p:nvSpPr>
          <p:cNvPr id="58" name="Google Shape;58;p15"/>
          <p:cNvSpPr/>
          <p:nvPr/>
        </p:nvSpPr>
        <p:spPr>
          <a:xfrm>
            <a:off x="-1" y="0"/>
            <a:ext cx="12192001" cy="651622"/>
          </a:xfrm>
          <a:prstGeom prst="rect">
            <a:avLst/>
          </a:prstGeom>
          <a:solidFill>
            <a:srgbClr val="1A658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266" b="0" i="0" u="none" strike="noStrike" cap="none">
              <a:solidFill>
                <a:schemeClr val="lt1"/>
              </a:solidFill>
              <a:latin typeface="Calibri"/>
              <a:ea typeface="Calibri"/>
              <a:cs typeface="Calibri"/>
              <a:sym typeface="Calibri"/>
            </a:endParaRPr>
          </a:p>
        </p:txBody>
      </p:sp>
      <p:sp>
        <p:nvSpPr>
          <p:cNvPr id="59" name="Google Shape;59;p15"/>
          <p:cNvSpPr txBox="1">
            <a:spLocks noGrp="1"/>
          </p:cNvSpPr>
          <p:nvPr>
            <p:ph type="body" idx="1"/>
          </p:nvPr>
        </p:nvSpPr>
        <p:spPr>
          <a:xfrm>
            <a:off x="609600" y="1600203"/>
            <a:ext cx="10972800" cy="4318737"/>
          </a:xfrm>
          <a:prstGeom prst="rect">
            <a:avLst/>
          </a:prstGeom>
          <a:noFill/>
          <a:ln>
            <a:noFill/>
          </a:ln>
        </p:spPr>
        <p:txBody>
          <a:bodyPr spcFirstLastPara="1" wrap="square" lIns="91425" tIns="45700" rIns="91425" bIns="45700" anchor="t" anchorCtr="0"/>
          <a:lstStyle>
            <a:lvl1pPr marL="457200" marR="0" lvl="0" indent="-363093" algn="l" rtl="0">
              <a:spcBef>
                <a:spcPts val="424"/>
              </a:spcBef>
              <a:spcAft>
                <a:spcPts val="0"/>
              </a:spcAft>
              <a:buClr>
                <a:schemeClr val="dk1"/>
              </a:buClr>
              <a:buSzPts val="2118"/>
              <a:buFont typeface="Arial"/>
              <a:buChar char="•"/>
              <a:defRPr sz="2118" b="0" i="0" u="none" strike="noStrike" cap="none">
                <a:solidFill>
                  <a:schemeClr val="dk1"/>
                </a:solidFill>
                <a:latin typeface="Helvetica Neue"/>
                <a:ea typeface="Helvetica Neue"/>
                <a:cs typeface="Helvetica Neue"/>
                <a:sym typeface="Helvetica Neue"/>
              </a:defRPr>
            </a:lvl1pPr>
            <a:lvl2pPr marL="914400" marR="0" lvl="1" indent="-340677" algn="l" rtl="0">
              <a:spcBef>
                <a:spcPts val="353"/>
              </a:spcBef>
              <a:spcAft>
                <a:spcPts val="0"/>
              </a:spcAft>
              <a:buClr>
                <a:schemeClr val="dk1"/>
              </a:buClr>
              <a:buSzPts val="1765"/>
              <a:buFont typeface="Arial"/>
              <a:buChar char="–"/>
              <a:defRPr sz="1765" b="0" i="0" u="none" strike="noStrike" cap="none">
                <a:solidFill>
                  <a:schemeClr val="dk1"/>
                </a:solidFill>
                <a:latin typeface="Helvetica Neue"/>
                <a:ea typeface="Helvetica Neue"/>
                <a:cs typeface="Helvetica Neue"/>
                <a:sym typeface="Helvetica Neue"/>
              </a:defRPr>
            </a:lvl2pPr>
            <a:lvl3pPr marL="1371600" marR="0" lvl="2" indent="-329438" algn="l" rtl="0">
              <a:spcBef>
                <a:spcPts val="318"/>
              </a:spcBef>
              <a:spcAft>
                <a:spcPts val="0"/>
              </a:spcAft>
              <a:buClr>
                <a:schemeClr val="dk1"/>
              </a:buClr>
              <a:buSzPts val="1588"/>
              <a:buFont typeface="Arial"/>
              <a:buChar char="•"/>
              <a:defRPr sz="1588" b="0" i="0" u="none" strike="noStrike" cap="none">
                <a:solidFill>
                  <a:schemeClr val="dk1"/>
                </a:solidFill>
                <a:latin typeface="Helvetica Neue"/>
                <a:ea typeface="Helvetica Neue"/>
                <a:cs typeface="Helvetica Neue"/>
                <a:sym typeface="Helvetica Neue"/>
              </a:defRPr>
            </a:lvl3pPr>
            <a:lvl4pPr marL="1828800" marR="0" lvl="3" indent="-318261" algn="l" rtl="0">
              <a:spcBef>
                <a:spcPts val="282"/>
              </a:spcBef>
              <a:spcAft>
                <a:spcPts val="0"/>
              </a:spcAft>
              <a:buClr>
                <a:schemeClr val="dk1"/>
              </a:buClr>
              <a:buSzPts val="1412"/>
              <a:buFont typeface="Arial"/>
              <a:buChar char="–"/>
              <a:defRPr sz="1412" b="0" i="0" u="none" strike="noStrike" cap="none">
                <a:solidFill>
                  <a:schemeClr val="dk1"/>
                </a:solidFill>
                <a:latin typeface="Helvetica Neue"/>
                <a:ea typeface="Helvetica Neue"/>
                <a:cs typeface="Helvetica Neue"/>
                <a:sym typeface="Helvetica Neue"/>
              </a:defRPr>
            </a:lvl4pPr>
            <a:lvl5pPr marL="2286000" marR="0" lvl="4" indent="-307022" algn="l" rtl="0">
              <a:spcBef>
                <a:spcPts val="247"/>
              </a:spcBef>
              <a:spcAft>
                <a:spcPts val="0"/>
              </a:spcAft>
              <a:buClr>
                <a:schemeClr val="dk1"/>
              </a:buClr>
              <a:buSzPts val="1235"/>
              <a:buFont typeface="Arial"/>
              <a:buChar char="»"/>
              <a:defRPr sz="1235" b="0" i="0" u="none" strike="noStrike" cap="none">
                <a:solidFill>
                  <a:schemeClr val="dk1"/>
                </a:solidFill>
                <a:latin typeface="Helvetica Neue"/>
                <a:ea typeface="Helvetica Neue"/>
                <a:cs typeface="Helvetica Neue"/>
                <a:sym typeface="Helvetica Neue"/>
              </a:defRPr>
            </a:lvl5pPr>
            <a:lvl6pPr marL="2743200" marR="0" lvl="5"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6pPr>
            <a:lvl7pPr marL="3200400" marR="0" lvl="6"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7pPr>
            <a:lvl8pPr marL="3657600" marR="0" lvl="7"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8pPr>
            <a:lvl9pPr marL="4114800" marR="0" lvl="8" indent="-340677" algn="l" rtl="0">
              <a:spcBef>
                <a:spcPts val="353"/>
              </a:spcBef>
              <a:spcAft>
                <a:spcPts val="0"/>
              </a:spcAft>
              <a:buClr>
                <a:schemeClr val="dk1"/>
              </a:buClr>
              <a:buSzPts val="1765"/>
              <a:buFont typeface="Arial"/>
              <a:buChar char="•"/>
              <a:defRPr sz="1765" b="0" i="0" u="none" strike="noStrike" cap="none">
                <a:solidFill>
                  <a:schemeClr val="dk1"/>
                </a:solidFill>
                <a:latin typeface="Calibri"/>
                <a:ea typeface="Calibri"/>
                <a:cs typeface="Calibri"/>
                <a:sym typeface="Calibri"/>
              </a:defRPr>
            </a:lvl9pPr>
          </a:lstStyle>
          <a:p>
            <a:endParaRPr/>
          </a:p>
        </p:txBody>
      </p:sp>
      <p:sp>
        <p:nvSpPr>
          <p:cNvPr id="60" name="Google Shape;60;p15"/>
          <p:cNvSpPr txBox="1">
            <a:spLocks noGrp="1"/>
          </p:cNvSpPr>
          <p:nvPr>
            <p:ph type="title"/>
          </p:nvPr>
        </p:nvSpPr>
        <p:spPr>
          <a:xfrm>
            <a:off x="609600" y="156300"/>
            <a:ext cx="10972800" cy="376983"/>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lt1"/>
              </a:buClr>
              <a:buSzPts val="2250"/>
              <a:buFont typeface="Helvetica Neue"/>
              <a:buNone/>
              <a:defRPr sz="2250" b="1" i="0" u="none" strike="noStrike" cap="non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1014363961"/>
      </p:ext>
    </p:extLst>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CAR/IPT.gi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wiki.ucar.edu/display/MUSICA" TargetMode="External"/><Relationship Id="rId2" Type="http://schemas.openxmlformats.org/officeDocument/2006/relationships/hyperlink" Target="https://wci.llnl.gov/simulation/computer-codes/visit/executables/"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5"/>
          <p:cNvSpPr/>
          <p:nvPr/>
        </p:nvSpPr>
        <p:spPr>
          <a:xfrm>
            <a:off x="3079531" y="2389154"/>
            <a:ext cx="6032938" cy="1402218"/>
          </a:xfrm>
          <a:prstGeom prst="rect">
            <a:avLst/>
          </a:prstGeom>
          <a:noFill/>
          <a:ln>
            <a:noFill/>
          </a:ln>
        </p:spPr>
        <p:txBody>
          <a:bodyPr spcFirstLastPara="1" wrap="square" lIns="91425" tIns="45700" rIns="91425" bIns="45700" anchor="t" anchorCtr="0">
            <a:noAutofit/>
          </a:bodyPr>
          <a:lstStyle/>
          <a:p>
            <a:pPr lvl="0" algn="ctr"/>
            <a:r>
              <a:rPr lang="en-US" sz="3000" b="1" dirty="0">
                <a:solidFill>
                  <a:schemeClr val="lt1"/>
                </a:solidFill>
                <a:latin typeface="Helvetica Neue"/>
                <a:ea typeface="Helvetica Neue"/>
                <a:cs typeface="Helvetica Neue"/>
                <a:sym typeface="Helvetica Neue"/>
              </a:rPr>
              <a:t>CESM 2.2</a:t>
            </a:r>
          </a:p>
          <a:p>
            <a:pPr lvl="0" algn="ctr"/>
            <a:r>
              <a:rPr lang="en-US" sz="3000" b="1" dirty="0">
                <a:solidFill>
                  <a:schemeClr val="lt1"/>
                </a:solidFill>
                <a:latin typeface="Helvetica Neue"/>
                <a:ea typeface="Helvetica Neue"/>
                <a:cs typeface="Helvetica Neue"/>
                <a:sym typeface="Helvetica Neue"/>
              </a:rPr>
              <a:t> Creating and Using Variable Resolution Grids</a:t>
            </a:r>
            <a:endParaRPr lang="en-US" sz="3200" dirty="0"/>
          </a:p>
        </p:txBody>
      </p:sp>
      <p:sp>
        <p:nvSpPr>
          <p:cNvPr id="134" name="Google Shape;134;p35"/>
          <p:cNvSpPr/>
          <p:nvPr/>
        </p:nvSpPr>
        <p:spPr>
          <a:xfrm>
            <a:off x="4895740" y="3910243"/>
            <a:ext cx="2673787" cy="353943"/>
          </a:xfrm>
          <a:prstGeom prst="rect">
            <a:avLst/>
          </a:prstGeom>
          <a:noFill/>
          <a:ln>
            <a:noFill/>
          </a:ln>
        </p:spPr>
        <p:txBody>
          <a:bodyPr spcFirstLastPara="1" wrap="square" lIns="91425" tIns="45700" rIns="91425" bIns="45700" anchor="t" anchorCtr="0">
            <a:noAutofit/>
          </a:bodyPr>
          <a:lstStyle/>
          <a:p>
            <a:pPr algn="ctr"/>
            <a:r>
              <a:rPr lang="en-US" sz="1700" b="1" dirty="0">
                <a:solidFill>
                  <a:srgbClr val="A8C700"/>
                </a:solidFill>
                <a:latin typeface="Helvetica Neue"/>
                <a:ea typeface="Helvetica Neue"/>
                <a:cs typeface="Helvetica Neue"/>
                <a:sym typeface="Helvetica Neue"/>
              </a:rPr>
              <a:t>AMWG Winter Meeting</a:t>
            </a:r>
            <a:endParaRPr lang="en-US" sz="1800" dirty="0"/>
          </a:p>
        </p:txBody>
      </p:sp>
      <p:sp>
        <p:nvSpPr>
          <p:cNvPr id="135" name="Google Shape;135;p35"/>
          <p:cNvSpPr txBox="1"/>
          <p:nvPr/>
        </p:nvSpPr>
        <p:spPr>
          <a:xfrm>
            <a:off x="4379126" y="6166732"/>
            <a:ext cx="3433800" cy="367200"/>
          </a:xfrm>
          <a:prstGeom prst="rect">
            <a:avLst/>
          </a:prstGeom>
          <a:noFill/>
          <a:ln>
            <a:noFill/>
          </a:ln>
        </p:spPr>
        <p:txBody>
          <a:bodyPr spcFirstLastPara="1" wrap="square" lIns="91425" tIns="45700" rIns="91425" bIns="45700" anchor="t" anchorCtr="0">
            <a:noAutofit/>
          </a:bodyPr>
          <a:lstStyle/>
          <a:p>
            <a:pPr algn="ctr">
              <a:buClr>
                <a:srgbClr val="FFFFFF"/>
              </a:buClr>
              <a:buSzPts val="1400"/>
            </a:pPr>
            <a:r>
              <a:rPr lang="en-US" b="1" dirty="0">
                <a:solidFill>
                  <a:srgbClr val="434343"/>
                </a:solidFill>
                <a:latin typeface="Helvetica Neue"/>
                <a:ea typeface="Helvetica Neue"/>
                <a:cs typeface="Helvetica Neue"/>
                <a:sym typeface="Helvetica Neue"/>
              </a:rPr>
              <a:t>Feb 12, 2021</a:t>
            </a:r>
            <a:endParaRPr dirty="0">
              <a:solidFill>
                <a:srgbClr val="434343"/>
              </a:solidFill>
            </a:endParaRPr>
          </a:p>
        </p:txBody>
      </p:sp>
      <p:sp>
        <p:nvSpPr>
          <p:cNvPr id="136" name="Google Shape;136;p35"/>
          <p:cNvSpPr/>
          <p:nvPr/>
        </p:nvSpPr>
        <p:spPr>
          <a:xfrm>
            <a:off x="2988813" y="4734411"/>
            <a:ext cx="6214373" cy="1298253"/>
          </a:xfrm>
          <a:prstGeom prst="rect">
            <a:avLst/>
          </a:prstGeom>
          <a:noFill/>
          <a:ln>
            <a:noFill/>
          </a:ln>
        </p:spPr>
        <p:txBody>
          <a:bodyPr spcFirstLastPara="1" wrap="square" lIns="91425" tIns="45700" rIns="91425" bIns="45700" anchor="t" anchorCtr="0">
            <a:noAutofit/>
          </a:bodyPr>
          <a:lstStyle/>
          <a:p>
            <a:pPr algn="ctr"/>
            <a:r>
              <a:rPr lang="en-US" sz="2000" i="1" u="sng" dirty="0">
                <a:solidFill>
                  <a:srgbClr val="434343"/>
                </a:solidFill>
                <a:latin typeface="Helvetica Neue"/>
                <a:ea typeface="Helvetica Neue"/>
                <a:cs typeface="Helvetica Neue"/>
                <a:sym typeface="Helvetica Neue"/>
              </a:rPr>
              <a:t>Contributors</a:t>
            </a:r>
            <a:r>
              <a:rPr lang="en-US" sz="2000" b="1" i="1" dirty="0">
                <a:solidFill>
                  <a:srgbClr val="434343"/>
                </a:solidFill>
                <a:latin typeface="Helvetica Neue"/>
                <a:ea typeface="Helvetica Neue"/>
                <a:cs typeface="Helvetica Neue"/>
                <a:sym typeface="Helvetica Neue"/>
              </a:rPr>
              <a:t>: </a:t>
            </a:r>
          </a:p>
          <a:p>
            <a:pPr lvl="0" algn="ctr"/>
            <a:r>
              <a:rPr lang="en-US" sz="2000" i="1" dirty="0">
                <a:solidFill>
                  <a:srgbClr val="434343"/>
                </a:solidFill>
                <a:latin typeface="Helvetica Neue"/>
                <a:ea typeface="Helvetica Neue"/>
                <a:cs typeface="Helvetica Neue"/>
                <a:sym typeface="Helvetica Neue"/>
              </a:rPr>
              <a:t>Paul Ulrich, Colin Zarzycki, The CSEG team</a:t>
            </a:r>
            <a:r>
              <a:rPr lang="en-US" sz="2000" b="1" i="1" dirty="0">
                <a:solidFill>
                  <a:srgbClr val="434343"/>
                </a:solidFill>
                <a:latin typeface="Helvetica Neue"/>
                <a:ea typeface="Helvetica Neue"/>
                <a:cs typeface="Helvetica Neue"/>
                <a:sym typeface="Helvetica Neue"/>
              </a:rPr>
              <a:t>,</a:t>
            </a:r>
          </a:p>
          <a:p>
            <a:pPr lvl="0" algn="ctr"/>
            <a:r>
              <a:rPr lang="en-US" sz="2000" b="1" i="1" dirty="0">
                <a:solidFill>
                  <a:srgbClr val="434343"/>
                </a:solidFill>
                <a:latin typeface="Helvetica Neue"/>
                <a:ea typeface="Helvetica Neue"/>
                <a:cs typeface="Helvetica Neue"/>
                <a:sym typeface="Helvetica Neue"/>
              </a:rPr>
              <a:t> Patrick Callaghan, </a:t>
            </a:r>
            <a:r>
              <a:rPr lang="en-US" sz="2000" i="1" dirty="0">
                <a:solidFill>
                  <a:srgbClr val="434343"/>
                </a:solidFill>
                <a:latin typeface="Helvetica Neue"/>
                <a:ea typeface="Helvetica Neue"/>
                <a:cs typeface="Helvetica Neue"/>
                <a:sym typeface="Helvetica Neue"/>
              </a:rPr>
              <a:t>Adam Herrington, </a:t>
            </a:r>
          </a:p>
          <a:p>
            <a:pPr lvl="0" algn="ctr"/>
            <a:r>
              <a:rPr lang="en-US" sz="2000" i="1" dirty="0">
                <a:solidFill>
                  <a:srgbClr val="434343"/>
                </a:solidFill>
                <a:latin typeface="Helvetica Neue"/>
                <a:ea typeface="Helvetica Neue"/>
                <a:cs typeface="Helvetica Neue"/>
                <a:sym typeface="Helvetica Neue"/>
              </a:rPr>
              <a:t>Julio Bacmeister, Peter Lauritzen</a:t>
            </a:r>
            <a:endParaRPr lang="en-US" sz="2000" dirty="0">
              <a:solidFill>
                <a:srgbClr val="434343"/>
              </a:solidFill>
            </a:endParaRPr>
          </a:p>
          <a:p>
            <a:pPr algn="ctr"/>
            <a:endParaRPr dirty="0">
              <a:solidFill>
                <a:srgbClr val="43434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(1) Building Executables</a:t>
            </a:r>
          </a:p>
        </p:txBody>
      </p:sp>
      <p:sp>
        <p:nvSpPr>
          <p:cNvPr id="3" name="TextBox 2">
            <a:extLst>
              <a:ext uri="{FF2B5EF4-FFF2-40B4-BE49-F238E27FC236}">
                <a16:creationId xmlns:a16="http://schemas.microsoft.com/office/drawing/2014/main" id="{D50A76FF-6EEC-664A-95DE-A28E93CB1138}"/>
              </a:ext>
            </a:extLst>
          </p:cNvPr>
          <p:cNvSpPr txBox="1"/>
          <p:nvPr/>
        </p:nvSpPr>
        <p:spPr>
          <a:xfrm>
            <a:off x="749300" y="1108412"/>
            <a:ext cx="3873500" cy="3785652"/>
          </a:xfrm>
          <a:prstGeom prst="rect">
            <a:avLst/>
          </a:prstGeom>
          <a:noFill/>
          <a:ln>
            <a:solidFill>
              <a:schemeClr val="tx1"/>
            </a:solidFill>
          </a:ln>
        </p:spPr>
        <p:txBody>
          <a:bodyPr wrap="square" rtlCol="0">
            <a:spAutoFit/>
          </a:bodyPr>
          <a:lstStyle/>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--&gt; Build Gen_ControlVolumes.exe</a:t>
            </a:r>
          </a:p>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cheyenne% cd $(VRM_tools)/VRM_ControlVolumes/src</a:t>
            </a:r>
          </a:p>
          <a:p>
            <a:r>
              <a:rPr lang="en-US" sz="1000" dirty="0">
                <a:latin typeface="Calibri" panose="020F0502020204030204" pitchFamily="34" charset="0"/>
                <a:cs typeface="Calibri" panose="020F0502020204030204" pitchFamily="34" charset="0"/>
              </a:rPr>
              <a:t>cheyenne% module list                {check what compiler is set}</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Currently Loaded Modules:</a:t>
            </a:r>
          </a:p>
          <a:p>
            <a:r>
              <a:rPr lang="en-US" sz="1000" dirty="0">
                <a:latin typeface="Calibri" panose="020F0502020204030204" pitchFamily="34" charset="0"/>
                <a:cs typeface="Calibri" panose="020F0502020204030204" pitchFamily="34" charset="0"/>
              </a:rPr>
              <a:t>  1) ncarenv/1.3   2) intel/19.0.5   3) ncarcompilers/0.5.0</a:t>
            </a:r>
          </a:p>
          <a:p>
            <a:r>
              <a:rPr lang="en-US" sz="1000" dirty="0">
                <a:latin typeface="Calibri" panose="020F0502020204030204" pitchFamily="34" charset="0"/>
                <a:cs typeface="Calibri" panose="020F0502020204030204" pitchFamily="34" charset="0"/>
              </a:rPr>
              <a:t>  4) mpt/2.22      5) netcdf/4.7.4</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cheyenne% module load gnu             {switch to GNU compiler}</a:t>
            </a:r>
          </a:p>
          <a:p>
            <a:r>
              <a:rPr lang="en-US" sz="1000" dirty="0">
                <a:latin typeface="Calibri" panose="020F0502020204030204" pitchFamily="34" charset="0"/>
                <a:cs typeface="Calibri" panose="020F0502020204030204" pitchFamily="34" charset="0"/>
              </a:rPr>
              <a:t>cheyenne% module list</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Currently Loaded Modules:</a:t>
            </a:r>
          </a:p>
          <a:p>
            <a:r>
              <a:rPr lang="en-US" sz="1000" dirty="0">
                <a:latin typeface="Calibri" panose="020F0502020204030204" pitchFamily="34" charset="0"/>
                <a:cs typeface="Calibri" panose="020F0502020204030204" pitchFamily="34" charset="0"/>
              </a:rPr>
              <a:t>  1) ncarenv/1.3   2) gnu/9.1.0   3) ncarcompilers/0.5.0</a:t>
            </a:r>
          </a:p>
          <a:p>
            <a:r>
              <a:rPr lang="en-US" sz="1000" dirty="0">
                <a:latin typeface="Calibri" panose="020F0502020204030204" pitchFamily="34" charset="0"/>
                <a:cs typeface="Calibri" panose="020F0502020204030204" pitchFamily="34" charset="0"/>
              </a:rPr>
              <a:t>  4) netcdf/4.7.4  5) mpt/2.22</a:t>
            </a:r>
            <a:br>
              <a:rPr lang="en-US" sz="1000" dirty="0">
                <a:latin typeface="Calibri" panose="020F0502020204030204" pitchFamily="34" charset="0"/>
                <a:cs typeface="Calibri" panose="020F0502020204030204" pitchFamily="34" charset="0"/>
              </a:rPr>
            </a:br>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cheyenne% make</a:t>
            </a:r>
          </a:p>
          <a:p>
            <a:r>
              <a:rPr lang="en-US" sz="1000" dirty="0">
                <a:latin typeface="Calibri" panose="020F0502020204030204" pitchFamily="34" charset="0"/>
                <a:cs typeface="Calibri" panose="020F0502020204030204" pitchFamily="34" charset="0"/>
              </a:rPr>
              <a:t>cheyenne% module load intel           {switch back to default}</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**NOTE**:  Be sure to use the gnu compiler here. Also, note</a:t>
            </a:r>
          </a:p>
          <a:p>
            <a:r>
              <a:rPr lang="en-US" sz="1000" dirty="0">
                <a:latin typeface="Calibri" panose="020F0502020204030204" pitchFamily="34" charset="0"/>
                <a:cs typeface="Calibri" panose="020F0502020204030204" pitchFamily="34" charset="0"/>
              </a:rPr>
              <a:t>  ---------- the $(VRM_tools) short-hand, it will be used from now on.</a:t>
            </a:r>
          </a:p>
          <a:p>
            <a:endParaRPr lang="en-US" sz="10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F42C8D83-FED7-EC4C-BE0B-5F055E92F3EC}"/>
              </a:ext>
            </a:extLst>
          </p:cNvPr>
          <p:cNvSpPr txBox="1"/>
          <p:nvPr/>
        </p:nvSpPr>
        <p:spPr>
          <a:xfrm>
            <a:off x="5422900" y="356442"/>
            <a:ext cx="5791200" cy="5786199"/>
          </a:xfrm>
          <a:prstGeom prst="rect">
            <a:avLst/>
          </a:prstGeom>
          <a:noFill/>
          <a:ln>
            <a:solidFill>
              <a:schemeClr val="tx1"/>
            </a:solidFill>
          </a:ln>
        </p:spPr>
        <p:txBody>
          <a:bodyPr wrap="square" rtlCol="0">
            <a:spAutoFit/>
          </a:bodyPr>
          <a:lstStyle/>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--&gt; Build mksurfdata_map</a:t>
            </a:r>
          </a:p>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cheyenne% cd $(AMWG_DEMO_FEB21)/src/</a:t>
            </a:r>
            <a:r>
              <a:rPr lang="en-US" sz="1000" b="1" dirty="0">
                <a:solidFill>
                  <a:schemeClr val="accent3">
                    <a:lumMod val="50000"/>
                  </a:schemeClr>
                </a:solidFill>
                <a:latin typeface="Calibri" panose="020F0502020204030204" pitchFamily="34" charset="0"/>
                <a:cs typeface="Calibri" panose="020F0502020204030204" pitchFamily="34" charset="0"/>
              </a:rPr>
              <a:t>cesm2_2_rel/</a:t>
            </a:r>
            <a:r>
              <a:rPr lang="en-US" sz="1100" b="1" dirty="0">
                <a:solidFill>
                  <a:schemeClr val="accent3">
                    <a:lumMod val="50000"/>
                  </a:schemeClr>
                </a:solidFill>
                <a:latin typeface="Calibri" panose="020F0502020204030204" pitchFamily="34" charset="0"/>
                <a:cs typeface="Calibri" panose="020F0502020204030204" pitchFamily="34" charset="0"/>
              </a:rPr>
              <a:t>components/clm/tools</a:t>
            </a:r>
            <a:r>
              <a:rPr lang="en-US" sz="1000" dirty="0">
                <a:latin typeface="Calibri" panose="020F0502020204030204" pitchFamily="34" charset="0"/>
                <a:cs typeface="Calibri" panose="020F0502020204030204" pitchFamily="34" charset="0"/>
              </a:rPr>
              <a:t>/mksurfdata_map/src</a:t>
            </a:r>
          </a:p>
          <a:p>
            <a:r>
              <a:rPr lang="en-US" sz="1000" dirty="0">
                <a:latin typeface="Calibri" panose="020F0502020204030204" pitchFamily="34" charset="0"/>
                <a:cs typeface="Calibri" panose="020F0502020204030204" pitchFamily="34" charset="0"/>
              </a:rPr>
              <a:t>cheyenne% module load ncl</a:t>
            </a:r>
          </a:p>
          <a:p>
            <a:r>
              <a:rPr lang="en-US" sz="1000" dirty="0">
                <a:latin typeface="Calibri" panose="020F0502020204030204" pitchFamily="34" charset="0"/>
                <a:cs typeface="Calibri" panose="020F0502020204030204" pitchFamily="34" charset="0"/>
              </a:rPr>
              <a:t>cheyenne% module list</a:t>
            </a:r>
          </a:p>
          <a:p>
            <a:r>
              <a:rPr lang="en-US" sz="1000" dirty="0">
                <a:latin typeface="Calibri" panose="020F0502020204030204" pitchFamily="34" charset="0"/>
                <a:cs typeface="Calibri" panose="020F0502020204030204" pitchFamily="34" charset="0"/>
              </a:rPr>
              <a:t>Currently Loaded Modules:</a:t>
            </a:r>
          </a:p>
          <a:p>
            <a:r>
              <a:rPr lang="en-US" sz="1000" dirty="0">
                <a:latin typeface="Calibri" panose="020F0502020204030204" pitchFamily="34" charset="0"/>
                <a:cs typeface="Calibri" panose="020F0502020204030204" pitchFamily="34" charset="0"/>
              </a:rPr>
              <a:t>  1) ncarenv/1.3   2) intel/19.0.5   3) ncarcompilers/0.5.0</a:t>
            </a:r>
          </a:p>
          <a:p>
            <a:r>
              <a:rPr lang="en-US" sz="1000" dirty="0">
                <a:latin typeface="Calibri" panose="020F0502020204030204" pitchFamily="34" charset="0"/>
                <a:cs typeface="Calibri" panose="020F0502020204030204" pitchFamily="34" charset="0"/>
              </a:rPr>
              <a:t>  4) netcdf/4.7.4  5) ncl/6.6.2      6) mpt/2.22</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cheyenne% setenv LIB_NETCDF $NCAR_LDFLAGS_NETCDF</a:t>
            </a:r>
          </a:p>
          <a:p>
            <a:r>
              <a:rPr lang="en-US" sz="1000" dirty="0">
                <a:latin typeface="Calibri" panose="020F0502020204030204" pitchFamily="34" charset="0"/>
                <a:cs typeface="Calibri" panose="020F0502020204030204" pitchFamily="34" charset="0"/>
              </a:rPr>
              <a:t>cheyenne% setenv INC_NETCDF $NCAR_INC_NETCDF</a:t>
            </a:r>
          </a:p>
          <a:p>
            <a:r>
              <a:rPr lang="en-US" sz="1000" dirty="0">
                <a:latin typeface="Calibri" panose="020F0502020204030204" pitchFamily="34" charset="0"/>
                <a:cs typeface="Calibri" panose="020F0502020204030204" pitchFamily="34" charset="0"/>
              </a:rPr>
              <a:t>cheyenne% gmake</a:t>
            </a:r>
          </a:p>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--&gt; Build gen_domains</a:t>
            </a:r>
          </a:p>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cheyenne% cd $(AMWG_DEMO_FEB21)/src/</a:t>
            </a:r>
            <a:r>
              <a:rPr lang="en-US" sz="1000" b="1" dirty="0">
                <a:solidFill>
                  <a:schemeClr val="accent3">
                    <a:lumMod val="50000"/>
                  </a:schemeClr>
                </a:solidFill>
                <a:latin typeface="Calibri" panose="020F0502020204030204" pitchFamily="34" charset="0"/>
                <a:cs typeface="Calibri" panose="020F0502020204030204" pitchFamily="34" charset="0"/>
              </a:rPr>
              <a:t>cesm2_2_rel/</a:t>
            </a:r>
            <a:r>
              <a:rPr lang="en-US" sz="1100" b="1" dirty="0">
                <a:solidFill>
                  <a:schemeClr val="accent3">
                    <a:lumMod val="50000"/>
                  </a:schemeClr>
                </a:solidFill>
                <a:latin typeface="Calibri" panose="020F0502020204030204" pitchFamily="34" charset="0"/>
                <a:cs typeface="Calibri" panose="020F0502020204030204" pitchFamily="34" charset="0"/>
              </a:rPr>
              <a:t>cime/tools</a:t>
            </a:r>
            <a:r>
              <a:rPr lang="en-US" sz="1000" b="1" dirty="0">
                <a:solidFill>
                  <a:schemeClr val="accent3">
                    <a:lumMod val="50000"/>
                  </a:schemeClr>
                </a:solidFill>
                <a:latin typeface="Calibri" panose="020F0502020204030204" pitchFamily="34" charset="0"/>
                <a:cs typeface="Calibri" panose="020F0502020204030204" pitchFamily="34" charset="0"/>
              </a:rPr>
              <a:t>/</a:t>
            </a:r>
            <a:r>
              <a:rPr lang="en-US" sz="1000" dirty="0">
                <a:latin typeface="Calibri" panose="020F0502020204030204" pitchFamily="34" charset="0"/>
                <a:cs typeface="Calibri" panose="020F0502020204030204" pitchFamily="34" charset="0"/>
              </a:rPr>
              <a:t>mapping/gen_domain_files/src</a:t>
            </a:r>
          </a:p>
          <a:p>
            <a:r>
              <a:rPr lang="en-US" sz="1000" dirty="0">
                <a:latin typeface="Calibri" panose="020F0502020204030204" pitchFamily="34" charset="0"/>
                <a:cs typeface="Calibri" panose="020F0502020204030204" pitchFamily="34" charset="0"/>
              </a:rPr>
              <a:t>cheyenne% module list</a:t>
            </a:r>
          </a:p>
          <a:p>
            <a:r>
              <a:rPr lang="en-US" sz="1000" dirty="0">
                <a:latin typeface="Calibri" panose="020F0502020204030204" pitchFamily="34" charset="0"/>
                <a:cs typeface="Calibri" panose="020F0502020204030204" pitchFamily="34" charset="0"/>
              </a:rPr>
              <a:t>Currently Loaded Modules:</a:t>
            </a:r>
          </a:p>
          <a:p>
            <a:r>
              <a:rPr lang="en-US" sz="1000" dirty="0">
                <a:latin typeface="Calibri" panose="020F0502020204030204" pitchFamily="34" charset="0"/>
                <a:cs typeface="Calibri" panose="020F0502020204030204" pitchFamily="34" charset="0"/>
              </a:rPr>
              <a:t>  1) ncarenv/1.3   2) intel/19.0.5   3) ncarcompilers/0.5.0</a:t>
            </a:r>
          </a:p>
          <a:p>
            <a:r>
              <a:rPr lang="en-US" sz="1000" dirty="0">
                <a:latin typeface="Calibri" panose="020F0502020204030204" pitchFamily="34" charset="0"/>
                <a:cs typeface="Calibri" panose="020F0502020204030204" pitchFamily="34" charset="0"/>
              </a:rPr>
              <a:t>  4) netcdf/4.7.4  5) ncl/6.6.2      6) mpt/2.22</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cheyenne% ../../../configure --macros-format Makefile --mpilib mpi-serial</a:t>
            </a:r>
          </a:p>
          <a:p>
            <a:r>
              <a:rPr lang="en-US" sz="1000" dirty="0">
                <a:latin typeface="Calibri" panose="020F0502020204030204" pitchFamily="34" charset="0"/>
                <a:cs typeface="Calibri" panose="020F0502020204030204" pitchFamily="34" charset="0"/>
              </a:rPr>
              <a:t>cheyenne% (source ./.env_mach_specific.csh ; gmake)</a:t>
            </a:r>
          </a:p>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--&gt; Build interpic</a:t>
            </a:r>
          </a:p>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cheyenne% cd $(AMWG_DEMO_FEB21)/src/</a:t>
            </a:r>
            <a:r>
              <a:rPr lang="en-US" sz="1000" b="1" dirty="0">
                <a:solidFill>
                  <a:schemeClr val="accent3">
                    <a:lumMod val="50000"/>
                  </a:schemeClr>
                </a:solidFill>
                <a:latin typeface="Calibri" panose="020F0502020204030204" pitchFamily="34" charset="0"/>
                <a:cs typeface="Calibri" panose="020F0502020204030204" pitchFamily="34" charset="0"/>
              </a:rPr>
              <a:t>cesm2_2_rel/</a:t>
            </a:r>
            <a:r>
              <a:rPr lang="en-US" sz="1100" b="1" dirty="0">
                <a:solidFill>
                  <a:schemeClr val="accent3">
                    <a:lumMod val="50000"/>
                  </a:schemeClr>
                </a:solidFill>
                <a:latin typeface="Calibri" panose="020F0502020204030204" pitchFamily="34" charset="0"/>
                <a:cs typeface="Calibri" panose="020F0502020204030204" pitchFamily="34" charset="0"/>
              </a:rPr>
              <a:t>components/cam/tools</a:t>
            </a:r>
            <a:r>
              <a:rPr lang="en-US" sz="1000" dirty="0">
                <a:latin typeface="Calibri" panose="020F0502020204030204" pitchFamily="34" charset="0"/>
                <a:cs typeface="Calibri" panose="020F0502020204030204" pitchFamily="34" charset="0"/>
              </a:rPr>
              <a:t>/interpic_new</a:t>
            </a:r>
          </a:p>
          <a:p>
            <a:r>
              <a:rPr lang="en-US" sz="1000" dirty="0">
                <a:latin typeface="Calibri" panose="020F0502020204030204" pitchFamily="34" charset="0"/>
                <a:cs typeface="Calibri" panose="020F0502020204030204" pitchFamily="34" charset="0"/>
              </a:rPr>
              <a:t>cheyenne% module load ncl</a:t>
            </a:r>
          </a:p>
          <a:p>
            <a:r>
              <a:rPr lang="en-US" sz="1000" dirty="0">
                <a:latin typeface="Calibri" panose="020F0502020204030204" pitchFamily="34" charset="0"/>
                <a:cs typeface="Calibri" panose="020F0502020204030204" pitchFamily="34" charset="0"/>
              </a:rPr>
              <a:t>cheyenne% module list</a:t>
            </a:r>
          </a:p>
          <a:p>
            <a:r>
              <a:rPr lang="en-US" sz="1000" dirty="0">
                <a:latin typeface="Calibri" panose="020F0502020204030204" pitchFamily="34" charset="0"/>
                <a:cs typeface="Calibri" panose="020F0502020204030204" pitchFamily="34" charset="0"/>
              </a:rPr>
              <a:t>Currently Loaded Modules:</a:t>
            </a:r>
          </a:p>
          <a:p>
            <a:r>
              <a:rPr lang="en-US" sz="1000" dirty="0">
                <a:latin typeface="Calibri" panose="020F0502020204030204" pitchFamily="34" charset="0"/>
                <a:cs typeface="Calibri" panose="020F0502020204030204" pitchFamily="34" charset="0"/>
              </a:rPr>
              <a:t>  1) ncarenv/1.3   2) intel/19.0.5   3) ncarcompilers/0.5.0</a:t>
            </a:r>
          </a:p>
          <a:p>
            <a:r>
              <a:rPr lang="en-US" sz="1000" dirty="0">
                <a:latin typeface="Calibri" panose="020F0502020204030204" pitchFamily="34" charset="0"/>
                <a:cs typeface="Calibri" panose="020F0502020204030204" pitchFamily="34" charset="0"/>
              </a:rPr>
              <a:t>  4) netcdf/4.7.4  5) mpt/2.22       6) ncl/6.6.2</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cheyenne% setenv LIB_NETCDF $NCAR_LDFLAGS_NETCDF</a:t>
            </a:r>
          </a:p>
          <a:p>
            <a:r>
              <a:rPr lang="en-US" sz="1000" dirty="0">
                <a:latin typeface="Calibri" panose="020F0502020204030204" pitchFamily="34" charset="0"/>
                <a:cs typeface="Calibri" panose="020F0502020204030204" pitchFamily="34" charset="0"/>
              </a:rPr>
              <a:t>cheyenne% setenv INC_NETCDF $NCAR_INC_NETCDF</a:t>
            </a:r>
          </a:p>
          <a:p>
            <a:r>
              <a:rPr lang="en-US" sz="1000" dirty="0">
                <a:latin typeface="Calibri" panose="020F0502020204030204" pitchFamily="34" charset="0"/>
                <a:cs typeface="Calibri" panose="020F0502020204030204" pitchFamily="34" charset="0"/>
              </a:rPr>
              <a:t>cheyenne% gmake</a:t>
            </a:r>
          </a:p>
        </p:txBody>
      </p:sp>
    </p:spTree>
    <p:extLst>
      <p:ext uri="{BB962C8B-B14F-4D97-AF65-F5344CB8AC3E}">
        <p14:creationId xmlns:p14="http://schemas.microsoft.com/office/powerpoint/2010/main" val="307262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A2212130-AD49-0048-ACC2-716C328E23E9}"/>
              </a:ext>
            </a:extLst>
          </p:cNvPr>
          <p:cNvSpPr txBox="1"/>
          <p:nvPr/>
        </p:nvSpPr>
        <p:spPr>
          <a:xfrm>
            <a:off x="1111518" y="853511"/>
            <a:ext cx="7576055" cy="181588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There are currently three programs to create a new grid:</a:t>
            </a:r>
          </a:p>
          <a:p>
            <a:endParaRPr lang="en-US" dirty="0">
              <a:latin typeface="Calibri" panose="020F0502020204030204" pitchFamily="34" charset="0"/>
              <a:cs typeface="Calibri" panose="020F0502020204030204" pitchFamily="34" charset="0"/>
            </a:endParaRPr>
          </a:p>
          <a:p>
            <a:pPr marL="800100" lvl="1" indent="-342900">
              <a:buFont typeface="+mj-lt"/>
              <a:buAutoNum type="arabicPeriod"/>
            </a:pPr>
            <a:r>
              <a:rPr lang="en-US" b="1" dirty="0">
                <a:latin typeface="Calibri" panose="020F0502020204030204" pitchFamily="34" charset="0"/>
                <a:cs typeface="Calibri" panose="020F0502020204030204" pitchFamily="34" charset="0"/>
              </a:rPr>
              <a:t>SQuadGen</a:t>
            </a:r>
            <a:r>
              <a:rPr lang="en-US" dirty="0">
                <a:latin typeface="Calibri" panose="020F0502020204030204" pitchFamily="34" charset="0"/>
                <a:cs typeface="Calibri" panose="020F0502020204030204" pitchFamily="34" charset="0"/>
              </a:rPr>
              <a:t>              -- Command line program</a:t>
            </a:r>
          </a:p>
          <a:p>
            <a:pPr marL="800100" lvl="1" indent="-342900">
              <a:buFont typeface="+mj-lt"/>
              <a:buAutoNum type="arabicPeriod"/>
            </a:pPr>
            <a:r>
              <a:rPr lang="en-US" b="1" dirty="0">
                <a:latin typeface="Calibri" panose="020F0502020204030204" pitchFamily="34" charset="0"/>
                <a:cs typeface="Calibri" panose="020F0502020204030204" pitchFamily="34" charset="0"/>
              </a:rPr>
              <a:t>VRM_Editor</a:t>
            </a:r>
            <a:r>
              <a:rPr lang="en-US" dirty="0">
                <a:latin typeface="Calibri" panose="020F0502020204030204" pitchFamily="34" charset="0"/>
                <a:cs typeface="Calibri" panose="020F0502020204030204" pitchFamily="34" charset="0"/>
              </a:rPr>
              <a:t>           -- Interactive GUI for SQuadGen</a:t>
            </a:r>
          </a:p>
          <a:p>
            <a:pPr marL="800100" lvl="1" indent="-342900">
              <a:buFont typeface="+mj-lt"/>
              <a:buAutoNum type="arabicPeriod"/>
            </a:pPr>
            <a:r>
              <a:rPr lang="en-US" b="1" dirty="0">
                <a:latin typeface="Calibri" panose="020F0502020204030204" pitchFamily="34" charset="0"/>
                <a:cs typeface="Calibri" panose="020F0502020204030204" pitchFamily="34" charset="0"/>
              </a:rPr>
              <a:t>Create_VRMgrid</a:t>
            </a:r>
            <a:r>
              <a:rPr lang="en-US" dirty="0">
                <a:latin typeface="Calibri" panose="020F0502020204030204" pitchFamily="34" charset="0"/>
                <a:cs typeface="Calibri" panose="020F0502020204030204" pitchFamily="34" charset="0"/>
              </a:rPr>
              <a:t>   -- Command line interface for VRM_Editor</a:t>
            </a:r>
          </a:p>
          <a:p>
            <a:pPr lvl="1"/>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These programs create the NE part of the cube-sphere grid and store the results in an EXODUS file</a:t>
            </a:r>
            <a:r>
              <a:rPr lang="en-US" dirty="0"/>
              <a:t>.</a:t>
            </a:r>
          </a:p>
          <a:p>
            <a:endParaRPr lang="en-US" dirty="0"/>
          </a:p>
        </p:txBody>
      </p:sp>
      <p:pic>
        <p:nvPicPr>
          <p:cNvPr id="4" name="Picture 3">
            <a:extLst>
              <a:ext uri="{FF2B5EF4-FFF2-40B4-BE49-F238E27FC236}">
                <a16:creationId xmlns:a16="http://schemas.microsoft.com/office/drawing/2014/main" id="{96A18CC0-BE8F-4348-A1C1-F04427B38473}"/>
              </a:ext>
            </a:extLst>
          </p:cNvPr>
          <p:cNvPicPr>
            <a:picLocks noChangeAspect="1"/>
          </p:cNvPicPr>
          <p:nvPr/>
        </p:nvPicPr>
        <p:blipFill>
          <a:blip r:embed="rId2"/>
          <a:stretch>
            <a:fillRect/>
          </a:stretch>
        </p:blipFill>
        <p:spPr>
          <a:xfrm>
            <a:off x="6510868" y="3069503"/>
            <a:ext cx="4025900" cy="1257300"/>
          </a:xfrm>
          <a:prstGeom prst="rect">
            <a:avLst/>
          </a:prstGeom>
          <a:ln w="19050">
            <a:solidFill>
              <a:schemeClr val="tx1">
                <a:lumMod val="50000"/>
              </a:schemeClr>
            </a:solidFill>
          </a:ln>
        </p:spPr>
      </p:pic>
      <p:sp>
        <p:nvSpPr>
          <p:cNvPr id="5" name="TextBox 4">
            <a:extLst>
              <a:ext uri="{FF2B5EF4-FFF2-40B4-BE49-F238E27FC236}">
                <a16:creationId xmlns:a16="http://schemas.microsoft.com/office/drawing/2014/main" id="{99CF0588-E5C2-2841-B70B-39299E29B2DE}"/>
              </a:ext>
            </a:extLst>
          </p:cNvPr>
          <p:cNvSpPr txBox="1"/>
          <p:nvPr/>
        </p:nvSpPr>
        <p:spPr>
          <a:xfrm>
            <a:off x="6950306" y="4468677"/>
            <a:ext cx="3147024" cy="738664"/>
          </a:xfrm>
          <a:prstGeom prst="rect">
            <a:avLst/>
          </a:prstGeom>
          <a:noFill/>
          <a:ln>
            <a:solidFill>
              <a:schemeClr val="tx1"/>
            </a:solidFill>
          </a:ln>
        </p:spPr>
        <p:txBody>
          <a:bodyPr wrap="square" rtlCol="0">
            <a:spAutoFit/>
          </a:bodyPr>
          <a:lstStyle/>
          <a:p>
            <a:r>
              <a:rPr lang="en-US" dirty="0">
                <a:latin typeface="Calibri" panose="020F0502020204030204" pitchFamily="34" charset="0"/>
                <a:cs typeface="Calibri" panose="020F0502020204030204" pitchFamily="34" charset="0"/>
              </a:rPr>
              <a:t>Each element for a NE grid is assigned an integer value indicating the level of refinement to perform.</a:t>
            </a:r>
          </a:p>
        </p:txBody>
      </p:sp>
      <p:sp>
        <p:nvSpPr>
          <p:cNvPr id="6" name="TextBox 5">
            <a:extLst>
              <a:ext uri="{FF2B5EF4-FFF2-40B4-BE49-F238E27FC236}">
                <a16:creationId xmlns:a16="http://schemas.microsoft.com/office/drawing/2014/main" id="{F8B5520D-9CFB-EC43-A3B0-F558AFEDA0C0}"/>
              </a:ext>
            </a:extLst>
          </p:cNvPr>
          <p:cNvSpPr txBox="1"/>
          <p:nvPr/>
        </p:nvSpPr>
        <p:spPr>
          <a:xfrm>
            <a:off x="1111518" y="3096079"/>
            <a:ext cx="48252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To use SQuadGen, the user first creates a rectangular PNG file with an image editor in which brightness values indicate the region of refinement.</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Given a base resolution and a refinement level, this image is converted into a cube grid of discrete refinement levels.    </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then program uses a specified set of templates to fill in the regions where there is a transition between resolutions</a:t>
            </a:r>
          </a:p>
        </p:txBody>
      </p:sp>
      <p:sp>
        <p:nvSpPr>
          <p:cNvPr id="7" name="TextBox 6">
            <a:extLst>
              <a:ext uri="{FF2B5EF4-FFF2-40B4-BE49-F238E27FC236}">
                <a16:creationId xmlns:a16="http://schemas.microsoft.com/office/drawing/2014/main" id="{D1DFA58F-4BC4-8543-8A26-1F6BC2EC7326}"/>
              </a:ext>
            </a:extLst>
          </p:cNvPr>
          <p:cNvSpPr txBox="1"/>
          <p:nvPr/>
        </p:nvSpPr>
        <p:spPr>
          <a:xfrm>
            <a:off x="1111518" y="2669393"/>
            <a:ext cx="1769020" cy="400110"/>
          </a:xfrm>
          <a:prstGeom prst="rect">
            <a:avLst/>
          </a:prstGeom>
          <a:noFill/>
        </p:spPr>
        <p:txBody>
          <a:bodyPr wrap="square" rtlCol="0">
            <a:spAutoFit/>
          </a:bodyPr>
          <a:lstStyle/>
          <a:p>
            <a:r>
              <a:rPr lang="en-US" sz="2000" b="1" u="sng" dirty="0"/>
              <a:t>SQuadGen</a:t>
            </a:r>
          </a:p>
        </p:txBody>
      </p:sp>
    </p:spTree>
    <p:extLst>
      <p:ext uri="{BB962C8B-B14F-4D97-AF65-F5344CB8AC3E}">
        <p14:creationId xmlns:p14="http://schemas.microsoft.com/office/powerpoint/2010/main" val="27243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6" name="TextBox 5">
            <a:extLst>
              <a:ext uri="{FF2B5EF4-FFF2-40B4-BE49-F238E27FC236}">
                <a16:creationId xmlns:a16="http://schemas.microsoft.com/office/drawing/2014/main" id="{9BAAD80E-D40F-D54C-A7B8-66466C10D463}"/>
              </a:ext>
            </a:extLst>
          </p:cNvPr>
          <p:cNvSpPr txBox="1"/>
          <p:nvPr/>
        </p:nvSpPr>
        <p:spPr>
          <a:xfrm>
            <a:off x="5543426" y="821125"/>
            <a:ext cx="5268914" cy="3477875"/>
          </a:xfrm>
          <a:prstGeom prst="rect">
            <a:avLst/>
          </a:prstGeom>
          <a:solidFill>
            <a:schemeClr val="bg1"/>
          </a:solidFill>
          <a:ln>
            <a:solidFill>
              <a:schemeClr val="tx1">
                <a:lumMod val="50000"/>
              </a:schemeClr>
            </a:solidFill>
          </a:ln>
        </p:spPr>
        <p:txBody>
          <a:bodyPr wrap="square" rtlCol="0">
            <a:spAutoFit/>
          </a:bodyPr>
          <a:lstStyle/>
          <a:p>
            <a:r>
              <a:rPr lang="en-US" sz="1100" dirty="0">
                <a:latin typeface="Calibri" panose="020F0502020204030204" pitchFamily="34" charset="0"/>
                <a:cs typeface="Calibri" panose="020F0502020204030204" pitchFamily="34" charset="0"/>
              </a:rPr>
              <a:t>computer&gt;./SQuadGen </a:t>
            </a:r>
          </a:p>
          <a:p>
            <a:r>
              <a:rPr lang="en-US" sz="1100" dirty="0">
                <a:latin typeface="Calibri" panose="020F0502020204030204" pitchFamily="34" charset="0"/>
                <a:cs typeface="Calibri" panose="020F0502020204030204" pitchFamily="34" charset="0"/>
              </a:rPr>
              <a:t>Parameters:</a:t>
            </a:r>
          </a:p>
          <a:p>
            <a:r>
              <a:rPr lang="en-US" sz="1100" dirty="0">
                <a:latin typeface="Calibri" panose="020F0502020204030204" pitchFamily="34" charset="0"/>
                <a:cs typeface="Calibri" panose="020F0502020204030204" pitchFamily="34" charset="0"/>
              </a:rPr>
              <a:t>  --grid_type &lt;string&gt; ["CS"] (Options: ICO | CS)</a:t>
            </a:r>
          </a:p>
          <a:p>
            <a:r>
              <a:rPr lang="en-US" sz="1100" dirty="0">
                <a:latin typeface="Calibri" panose="020F0502020204030204" pitchFamily="34" charset="0"/>
                <a:cs typeface="Calibri" panose="020F0502020204030204" pitchFamily="34" charset="0"/>
              </a:rPr>
              <a:t>  --refine_type &lt;string&gt; ["LOWCONN"] (Options: LOWCONN | CUBIT | LOWCONNOLD)</a:t>
            </a:r>
          </a:p>
          <a:p>
            <a:r>
              <a:rPr lang="en-US" sz="1100" dirty="0">
                <a:latin typeface="Calibri" panose="020F0502020204030204" pitchFamily="34" charset="0"/>
                <a:cs typeface="Calibri" panose="020F0502020204030204" pitchFamily="34" charset="0"/>
              </a:rPr>
              <a:t>  --refine_level &lt;integer&gt; [2] </a:t>
            </a:r>
          </a:p>
          <a:p>
            <a:r>
              <a:rPr lang="en-US" sz="1100" dirty="0">
                <a:latin typeface="Calibri" panose="020F0502020204030204" pitchFamily="34" charset="0"/>
                <a:cs typeface="Calibri" panose="020F0502020204030204" pitchFamily="34" charset="0"/>
              </a:rPr>
              <a:t>  --resolution &lt;integer&gt; [10] </a:t>
            </a:r>
          </a:p>
          <a:p>
            <a:r>
              <a:rPr lang="en-US" sz="1100" dirty="0">
                <a:latin typeface="Calibri" panose="020F0502020204030204" pitchFamily="34" charset="0"/>
                <a:cs typeface="Calibri" panose="020F0502020204030204" pitchFamily="34" charset="0"/>
              </a:rPr>
              <a:t>  --refine_file &lt;string&gt; [""] </a:t>
            </a:r>
          </a:p>
          <a:p>
            <a:r>
              <a:rPr lang="en-US" sz="1100" dirty="0">
                <a:latin typeface="Calibri" panose="020F0502020204030204" pitchFamily="34" charset="0"/>
                <a:cs typeface="Calibri" panose="020F0502020204030204" pitchFamily="34" charset="0"/>
              </a:rPr>
              <a:t>  --output &lt;string&gt; [""] </a:t>
            </a:r>
          </a:p>
          <a:p>
            <a:r>
              <a:rPr lang="en-US" sz="1100" dirty="0">
                <a:latin typeface="Calibri" panose="020F0502020204030204" pitchFamily="34" charset="0"/>
                <a:cs typeface="Calibri" panose="020F0502020204030204" pitchFamily="34" charset="0"/>
              </a:rPr>
              <a:t>  --loadcsrefinementmap &lt;bool&gt; [false] </a:t>
            </a:r>
          </a:p>
          <a:p>
            <a:r>
              <a:rPr lang="en-US" sz="1100" dirty="0">
                <a:latin typeface="Calibri" panose="020F0502020204030204" pitchFamily="34" charset="0"/>
                <a:cs typeface="Calibri" panose="020F0502020204030204" pitchFamily="34" charset="0"/>
              </a:rPr>
              <a:t>  --smooth_type &lt;string&gt; ["NONE"] (Options: NONE | SPRING | PRESSURE)</a:t>
            </a:r>
          </a:p>
          <a:p>
            <a:r>
              <a:rPr lang="en-US" sz="1100" dirty="0">
                <a:latin typeface="Calibri" panose="020F0502020204030204" pitchFamily="34" charset="0"/>
                <a:cs typeface="Calibri" panose="020F0502020204030204" pitchFamily="34" charset="0"/>
              </a:rPr>
              <a:t>  --smooth_dist &lt;integer&gt; [1] (Smooth distance, -1 = smooth entire mesh)</a:t>
            </a:r>
          </a:p>
          <a:p>
            <a:r>
              <a:rPr lang="en-US" sz="1100" dirty="0">
                <a:latin typeface="Calibri" panose="020F0502020204030204" pitchFamily="34" charset="0"/>
                <a:cs typeface="Calibri" panose="020F0502020204030204" pitchFamily="34" charset="0"/>
              </a:rPr>
              <a:t>  --smooth_iter &lt;integer&gt; [10] </a:t>
            </a:r>
          </a:p>
          <a:p>
            <a:r>
              <a:rPr lang="en-US" sz="1100" dirty="0">
                <a:latin typeface="Calibri" panose="020F0502020204030204" pitchFamily="34" charset="0"/>
                <a:cs typeface="Calibri" panose="020F0502020204030204" pitchFamily="34" charset="0"/>
              </a:rPr>
              <a:t>  --lon_base &lt;double&gt; [-180.000000] </a:t>
            </a:r>
          </a:p>
          <a:p>
            <a:r>
              <a:rPr lang="en-US" sz="1100" dirty="0">
                <a:latin typeface="Calibri" panose="020F0502020204030204" pitchFamily="34" charset="0"/>
                <a:cs typeface="Calibri" panose="020F0502020204030204" pitchFamily="34" charset="0"/>
              </a:rPr>
              <a:t>  --lat_base &lt;double&gt; [0.000000] </a:t>
            </a:r>
          </a:p>
          <a:p>
            <a:r>
              <a:rPr lang="en-US" sz="1100" dirty="0">
                <a:latin typeface="Calibri" panose="020F0502020204030204" pitchFamily="34" charset="0"/>
                <a:cs typeface="Calibri" panose="020F0502020204030204" pitchFamily="34" charset="0"/>
              </a:rPr>
              <a:t>  --x_rotate &lt;double&gt; [0.000000] </a:t>
            </a:r>
          </a:p>
          <a:p>
            <a:r>
              <a:rPr lang="en-US" sz="1100" dirty="0">
                <a:latin typeface="Calibri" panose="020F0502020204030204" pitchFamily="34" charset="0"/>
                <a:cs typeface="Calibri" panose="020F0502020204030204" pitchFamily="34" charset="0"/>
              </a:rPr>
              <a:t>  --y_rotate &lt;double&gt; [0.000000] </a:t>
            </a:r>
          </a:p>
          <a:p>
            <a:r>
              <a:rPr lang="en-US" sz="1100" dirty="0">
                <a:latin typeface="Calibri" panose="020F0502020204030204" pitchFamily="34" charset="0"/>
                <a:cs typeface="Calibri" panose="020F0502020204030204" pitchFamily="34" charset="0"/>
              </a:rPr>
              <a:t>  --tessellate &lt;integer&gt; [0] </a:t>
            </a:r>
          </a:p>
          <a:p>
            <a:r>
              <a:rPr lang="en-US" sz="1100" dirty="0">
                <a:latin typeface="Calibri" panose="020F0502020204030204" pitchFamily="34" charset="0"/>
                <a:cs typeface="Calibri" panose="020F0502020204030204" pitchFamily="34" charset="0"/>
              </a:rPr>
              <a:t>  --subcellres &lt;integer&gt; [0] </a:t>
            </a:r>
          </a:p>
          <a:p>
            <a:r>
              <a:rPr lang="en-US" sz="1100" dirty="0">
                <a:latin typeface="Calibri" panose="020F0502020204030204" pitchFamily="34" charset="0"/>
                <a:cs typeface="Calibri" panose="020F0502020204030204" pitchFamily="34" charset="0"/>
              </a:rPr>
              <a:t>  --invert &lt;bool&gt; [false] </a:t>
            </a:r>
          </a:p>
          <a:p>
            <a:r>
              <a:rPr lang="en-US" sz="1100" dirty="0">
                <a:latin typeface="Calibri" panose="020F0502020204030204" pitchFamily="34" charset="0"/>
                <a:cs typeface="Calibri" panose="020F0502020204030204" pitchFamily="34" charset="0"/>
              </a:rPr>
              <a:t>  --block_refine &lt;bool&gt; [false] </a:t>
            </a:r>
          </a:p>
        </p:txBody>
      </p:sp>
      <p:pic>
        <p:nvPicPr>
          <p:cNvPr id="7" name="Picture 6">
            <a:extLst>
              <a:ext uri="{FF2B5EF4-FFF2-40B4-BE49-F238E27FC236}">
                <a16:creationId xmlns:a16="http://schemas.microsoft.com/office/drawing/2014/main" id="{39010270-B0E4-D64B-BA2C-027DD9120058}"/>
              </a:ext>
            </a:extLst>
          </p:cNvPr>
          <p:cNvPicPr>
            <a:picLocks noChangeAspect="1"/>
          </p:cNvPicPr>
          <p:nvPr/>
        </p:nvPicPr>
        <p:blipFill>
          <a:blip r:embed="rId2"/>
          <a:stretch>
            <a:fillRect/>
          </a:stretch>
        </p:blipFill>
        <p:spPr>
          <a:xfrm>
            <a:off x="934189" y="2954843"/>
            <a:ext cx="4112895" cy="3260090"/>
          </a:xfrm>
          <a:prstGeom prst="rect">
            <a:avLst/>
          </a:prstGeom>
        </p:spPr>
      </p:pic>
      <p:sp>
        <p:nvSpPr>
          <p:cNvPr id="8" name="TextBox 7">
            <a:extLst>
              <a:ext uri="{FF2B5EF4-FFF2-40B4-BE49-F238E27FC236}">
                <a16:creationId xmlns:a16="http://schemas.microsoft.com/office/drawing/2014/main" id="{D0B0C3E5-C675-A94E-9A45-6ED731EA9F7E}"/>
              </a:ext>
            </a:extLst>
          </p:cNvPr>
          <p:cNvSpPr txBox="1"/>
          <p:nvPr/>
        </p:nvSpPr>
        <p:spPr>
          <a:xfrm>
            <a:off x="913869" y="1370901"/>
            <a:ext cx="3705102" cy="164490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SQuadGen has command line options to specify the refinement resolutions, template type, smoothing options, and rotation angles which control the resulting grid. </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Running the program with no options will produce a listing of the available options</a:t>
            </a:r>
            <a:r>
              <a:rPr lang="en-US" dirty="0"/>
              <a:t>.</a:t>
            </a:r>
          </a:p>
        </p:txBody>
      </p:sp>
      <p:sp>
        <p:nvSpPr>
          <p:cNvPr id="9" name="TextBox 8">
            <a:extLst>
              <a:ext uri="{FF2B5EF4-FFF2-40B4-BE49-F238E27FC236}">
                <a16:creationId xmlns:a16="http://schemas.microsoft.com/office/drawing/2014/main" id="{FB35D47A-14BB-6848-97A9-0291549EBF28}"/>
              </a:ext>
            </a:extLst>
          </p:cNvPr>
          <p:cNvSpPr txBox="1"/>
          <p:nvPr/>
        </p:nvSpPr>
        <p:spPr>
          <a:xfrm>
            <a:off x="1256932" y="970791"/>
            <a:ext cx="1769020" cy="400110"/>
          </a:xfrm>
          <a:prstGeom prst="rect">
            <a:avLst/>
          </a:prstGeom>
          <a:noFill/>
        </p:spPr>
        <p:txBody>
          <a:bodyPr wrap="square" rtlCol="0">
            <a:spAutoFit/>
          </a:bodyPr>
          <a:lstStyle/>
          <a:p>
            <a:r>
              <a:rPr lang="en-US" sz="2000" b="1" u="sng" dirty="0">
                <a:latin typeface="Calibri" panose="020F0502020204030204" pitchFamily="34" charset="0"/>
                <a:cs typeface="Calibri" panose="020F0502020204030204" pitchFamily="34" charset="0"/>
              </a:rPr>
              <a:t>SQuadGen</a:t>
            </a:r>
          </a:p>
        </p:txBody>
      </p:sp>
      <p:sp>
        <p:nvSpPr>
          <p:cNvPr id="10" name="TextBox 9">
            <a:extLst>
              <a:ext uri="{FF2B5EF4-FFF2-40B4-BE49-F238E27FC236}">
                <a16:creationId xmlns:a16="http://schemas.microsoft.com/office/drawing/2014/main" id="{4D2ED7C6-9FB2-234E-8403-35F2297EE5F7}"/>
              </a:ext>
            </a:extLst>
          </p:cNvPr>
          <p:cNvSpPr txBox="1"/>
          <p:nvPr/>
        </p:nvSpPr>
        <p:spPr>
          <a:xfrm>
            <a:off x="5543426" y="4478680"/>
            <a:ext cx="4617049" cy="116955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program also writes out the discrete refinement values in a text file that can be edited manually. </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Users can iteratively edit and feed these values back into SQuadGen to tailor the grid appearance as desired.</a:t>
            </a:r>
          </a:p>
        </p:txBody>
      </p:sp>
    </p:spTree>
    <p:extLst>
      <p:ext uri="{BB962C8B-B14F-4D97-AF65-F5344CB8AC3E}">
        <p14:creationId xmlns:p14="http://schemas.microsoft.com/office/powerpoint/2010/main" val="106656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pic>
        <p:nvPicPr>
          <p:cNvPr id="3" name="Picture 2">
            <a:extLst>
              <a:ext uri="{FF2B5EF4-FFF2-40B4-BE49-F238E27FC236}">
                <a16:creationId xmlns:a16="http://schemas.microsoft.com/office/drawing/2014/main" id="{97D0B114-3828-CF4A-98E1-7ED18939F329}"/>
              </a:ext>
            </a:extLst>
          </p:cNvPr>
          <p:cNvPicPr>
            <a:picLocks noChangeAspect="1"/>
          </p:cNvPicPr>
          <p:nvPr/>
        </p:nvPicPr>
        <p:blipFill>
          <a:blip r:embed="rId2"/>
          <a:stretch>
            <a:fillRect/>
          </a:stretch>
        </p:blipFill>
        <p:spPr>
          <a:xfrm>
            <a:off x="1300480" y="1067250"/>
            <a:ext cx="8747760" cy="5067300"/>
          </a:xfrm>
          <a:prstGeom prst="rect">
            <a:avLst/>
          </a:prstGeom>
        </p:spPr>
      </p:pic>
      <p:sp>
        <p:nvSpPr>
          <p:cNvPr id="4" name="TextBox 3">
            <a:extLst>
              <a:ext uri="{FF2B5EF4-FFF2-40B4-BE49-F238E27FC236}">
                <a16:creationId xmlns:a16="http://schemas.microsoft.com/office/drawing/2014/main" id="{BD850721-6086-6743-B38F-F09C416F629D}"/>
              </a:ext>
            </a:extLst>
          </p:cNvPr>
          <p:cNvSpPr txBox="1"/>
          <p:nvPr/>
        </p:nvSpPr>
        <p:spPr>
          <a:xfrm>
            <a:off x="695960" y="759473"/>
            <a:ext cx="9956800" cy="307777"/>
          </a:xfrm>
          <a:prstGeom prst="rect">
            <a:avLst/>
          </a:prstGeom>
          <a:noFill/>
        </p:spPr>
        <p:txBody>
          <a:bodyPr wrap="square" rtlCol="0">
            <a:spAutoFit/>
          </a:bodyPr>
          <a:lstStyle/>
          <a:p>
            <a:r>
              <a:rPr lang="en-US" dirty="0"/>
              <a:t>The layout of the values in the SQuadGen refinement file is illustrated in the following figure (Courtesy of Alan Rhodes)</a:t>
            </a:r>
          </a:p>
        </p:txBody>
      </p:sp>
    </p:spTree>
    <p:extLst>
      <p:ext uri="{BB962C8B-B14F-4D97-AF65-F5344CB8AC3E}">
        <p14:creationId xmlns:p14="http://schemas.microsoft.com/office/powerpoint/2010/main" val="315633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pic>
        <p:nvPicPr>
          <p:cNvPr id="3" name="Picture 2">
            <a:extLst>
              <a:ext uri="{FF2B5EF4-FFF2-40B4-BE49-F238E27FC236}">
                <a16:creationId xmlns:a16="http://schemas.microsoft.com/office/drawing/2014/main" id="{D0D79164-E551-3640-9A41-201FCE749668}"/>
              </a:ext>
            </a:extLst>
          </p:cNvPr>
          <p:cNvPicPr>
            <a:picLocks noChangeAspect="1"/>
          </p:cNvPicPr>
          <p:nvPr/>
        </p:nvPicPr>
        <p:blipFill>
          <a:blip r:embed="rId2"/>
          <a:stretch>
            <a:fillRect/>
          </a:stretch>
        </p:blipFill>
        <p:spPr>
          <a:xfrm>
            <a:off x="3994041" y="1994928"/>
            <a:ext cx="7220585" cy="4184777"/>
          </a:xfrm>
          <a:prstGeom prst="rect">
            <a:avLst/>
          </a:prstGeom>
        </p:spPr>
      </p:pic>
      <p:sp>
        <p:nvSpPr>
          <p:cNvPr id="4" name="TextBox 3">
            <a:extLst>
              <a:ext uri="{FF2B5EF4-FFF2-40B4-BE49-F238E27FC236}">
                <a16:creationId xmlns:a16="http://schemas.microsoft.com/office/drawing/2014/main" id="{CF283B1E-E2E0-5346-9535-759208FC86E6}"/>
              </a:ext>
            </a:extLst>
          </p:cNvPr>
          <p:cNvSpPr txBox="1"/>
          <p:nvPr/>
        </p:nvSpPr>
        <p:spPr>
          <a:xfrm>
            <a:off x="640080" y="822960"/>
            <a:ext cx="1769020" cy="400110"/>
          </a:xfrm>
          <a:prstGeom prst="rect">
            <a:avLst/>
          </a:prstGeom>
          <a:noFill/>
        </p:spPr>
        <p:txBody>
          <a:bodyPr wrap="square" rtlCol="0">
            <a:spAutoFit/>
          </a:bodyPr>
          <a:lstStyle/>
          <a:p>
            <a:r>
              <a:rPr lang="en-US" sz="2000" b="1" u="sng" dirty="0"/>
              <a:t>VRM_Editor</a:t>
            </a:r>
          </a:p>
        </p:txBody>
      </p:sp>
      <p:sp>
        <p:nvSpPr>
          <p:cNvPr id="5" name="TextBox 4">
            <a:extLst>
              <a:ext uri="{FF2B5EF4-FFF2-40B4-BE49-F238E27FC236}">
                <a16:creationId xmlns:a16="http://schemas.microsoft.com/office/drawing/2014/main" id="{E8DD5EB6-0CCA-9147-A375-6B16D8AB0CBF}"/>
              </a:ext>
            </a:extLst>
          </p:cNvPr>
          <p:cNvSpPr txBox="1"/>
          <p:nvPr/>
        </p:nvSpPr>
        <p:spPr>
          <a:xfrm>
            <a:off x="2634704" y="884706"/>
            <a:ext cx="8579922" cy="95410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VRM_Editor is a GUI interface for SQuadGen but it uses a different approach to define refinements.</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Rather than editing an image, the approach is to edit a map of continuous refinement values [0.,1.] on a (Lat,Lon) grid directly. Where values equal to 1, shown in red, define the desired region of refinement.</a:t>
            </a:r>
          </a:p>
        </p:txBody>
      </p:sp>
      <p:sp>
        <p:nvSpPr>
          <p:cNvPr id="6" name="TextBox 5">
            <a:extLst>
              <a:ext uri="{FF2B5EF4-FFF2-40B4-BE49-F238E27FC236}">
                <a16:creationId xmlns:a16="http://schemas.microsoft.com/office/drawing/2014/main" id="{9AA1AA79-BC46-C74F-9064-A18809703139}"/>
              </a:ext>
            </a:extLst>
          </p:cNvPr>
          <p:cNvSpPr txBox="1"/>
          <p:nvPr/>
        </p:nvSpPr>
        <p:spPr>
          <a:xfrm>
            <a:off x="640080" y="1936493"/>
            <a:ext cx="3098800" cy="440120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These values are stored/read from a netCDF file with a defined (Lat,Lon) grid rather than relying on an </a:t>
            </a:r>
            <a:r>
              <a:rPr lang="en-US" b="1" i="1" dirty="0">
                <a:latin typeface="Calibri" panose="020F0502020204030204" pitchFamily="34" charset="0"/>
                <a:cs typeface="Calibri" panose="020F0502020204030204" pitchFamily="34" charset="0"/>
              </a:rPr>
              <a:t>implied</a:t>
            </a:r>
            <a:r>
              <a:rPr lang="en-US" dirty="0">
                <a:latin typeface="Calibri" panose="020F0502020204030204" pitchFamily="34" charset="0"/>
                <a:cs typeface="Calibri" panose="020F0502020204030204" pitchFamily="34" charset="0"/>
              </a:rPr>
              <a:t> (Lat,Lon) grid for a rectangular image.</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Actions menu at the upper left has options for reading/writing refinement maps and newly created grids. </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When a grid is created, the table at the bottom of the interface provides quality information about the grid. Including the min/max area, angle, arc length, and the locations of those extreme values. </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On the right is a set of tools for editing and creating the grid. </a:t>
            </a:r>
          </a:p>
        </p:txBody>
      </p:sp>
    </p:spTree>
    <p:extLst>
      <p:ext uri="{BB962C8B-B14F-4D97-AF65-F5344CB8AC3E}">
        <p14:creationId xmlns:p14="http://schemas.microsoft.com/office/powerpoint/2010/main" val="423852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BC72D35A-887E-2F45-ADA6-4DD3C644D934}"/>
              </a:ext>
            </a:extLst>
          </p:cNvPr>
          <p:cNvSpPr txBox="1"/>
          <p:nvPr/>
        </p:nvSpPr>
        <p:spPr>
          <a:xfrm>
            <a:off x="640080" y="822960"/>
            <a:ext cx="1769020" cy="400110"/>
          </a:xfrm>
          <a:prstGeom prst="rect">
            <a:avLst/>
          </a:prstGeom>
          <a:noFill/>
        </p:spPr>
        <p:txBody>
          <a:bodyPr wrap="square" rtlCol="0">
            <a:spAutoFit/>
          </a:bodyPr>
          <a:lstStyle/>
          <a:p>
            <a:r>
              <a:rPr lang="en-US" sz="2000" b="1" u="sng" dirty="0"/>
              <a:t>VRM_Editor</a:t>
            </a:r>
          </a:p>
        </p:txBody>
      </p:sp>
      <p:sp>
        <p:nvSpPr>
          <p:cNvPr id="4" name="TextBox 3">
            <a:extLst>
              <a:ext uri="{FF2B5EF4-FFF2-40B4-BE49-F238E27FC236}">
                <a16:creationId xmlns:a16="http://schemas.microsoft.com/office/drawing/2014/main" id="{F2C0C344-9535-DF4A-BFA4-E1AA568213A9}"/>
              </a:ext>
            </a:extLst>
          </p:cNvPr>
          <p:cNvSpPr txBox="1"/>
          <p:nvPr/>
        </p:nvSpPr>
        <p:spPr>
          <a:xfrm>
            <a:off x="2531929" y="1074987"/>
            <a:ext cx="8850303" cy="52322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In addition to all of the SQuadGen options, the editor has tools used to create and modify the refinement map.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There is also set of options control the appearance of the displayed values in the editor.</a:t>
            </a:r>
          </a:p>
        </p:txBody>
      </p:sp>
      <p:pic>
        <p:nvPicPr>
          <p:cNvPr id="5" name="Picture 4">
            <a:extLst>
              <a:ext uri="{FF2B5EF4-FFF2-40B4-BE49-F238E27FC236}">
                <a16:creationId xmlns:a16="http://schemas.microsoft.com/office/drawing/2014/main" id="{C43EDBC6-35A2-8046-A462-7EE5128CE923}"/>
              </a:ext>
            </a:extLst>
          </p:cNvPr>
          <p:cNvPicPr>
            <a:picLocks noChangeAspect="1"/>
          </p:cNvPicPr>
          <p:nvPr/>
        </p:nvPicPr>
        <p:blipFill>
          <a:blip r:embed="rId2"/>
          <a:stretch>
            <a:fillRect/>
          </a:stretch>
        </p:blipFill>
        <p:spPr>
          <a:xfrm>
            <a:off x="1078107" y="2291508"/>
            <a:ext cx="1981200" cy="3860800"/>
          </a:xfrm>
          <a:prstGeom prst="rect">
            <a:avLst/>
          </a:prstGeom>
          <a:ln w="25400">
            <a:solidFill>
              <a:schemeClr val="tx1">
                <a:lumMod val="50000"/>
              </a:schemeClr>
            </a:solidFill>
          </a:ln>
        </p:spPr>
      </p:pic>
      <p:pic>
        <p:nvPicPr>
          <p:cNvPr id="6" name="Picture 5">
            <a:extLst>
              <a:ext uri="{FF2B5EF4-FFF2-40B4-BE49-F238E27FC236}">
                <a16:creationId xmlns:a16="http://schemas.microsoft.com/office/drawing/2014/main" id="{603FE9C1-8F29-DA40-BBF1-7CD1707D45A0}"/>
              </a:ext>
            </a:extLst>
          </p:cNvPr>
          <p:cNvPicPr>
            <a:picLocks noChangeAspect="1"/>
          </p:cNvPicPr>
          <p:nvPr/>
        </p:nvPicPr>
        <p:blipFill>
          <a:blip r:embed="rId3"/>
          <a:stretch>
            <a:fillRect/>
          </a:stretch>
        </p:blipFill>
        <p:spPr>
          <a:xfrm>
            <a:off x="9713279" y="2349067"/>
            <a:ext cx="1943100" cy="3810000"/>
          </a:xfrm>
          <a:prstGeom prst="rect">
            <a:avLst/>
          </a:prstGeom>
          <a:ln w="25400">
            <a:solidFill>
              <a:schemeClr val="tx1">
                <a:lumMod val="50000"/>
              </a:schemeClr>
            </a:solidFill>
          </a:ln>
        </p:spPr>
      </p:pic>
      <p:pic>
        <p:nvPicPr>
          <p:cNvPr id="7" name="Picture 6">
            <a:extLst>
              <a:ext uri="{FF2B5EF4-FFF2-40B4-BE49-F238E27FC236}">
                <a16:creationId xmlns:a16="http://schemas.microsoft.com/office/drawing/2014/main" id="{02611C4C-B387-9B4F-ADB3-EE58D2924E31}"/>
              </a:ext>
            </a:extLst>
          </p:cNvPr>
          <p:cNvPicPr>
            <a:picLocks noChangeAspect="1"/>
          </p:cNvPicPr>
          <p:nvPr/>
        </p:nvPicPr>
        <p:blipFill>
          <a:blip r:embed="rId4"/>
          <a:stretch>
            <a:fillRect/>
          </a:stretch>
        </p:blipFill>
        <p:spPr>
          <a:xfrm>
            <a:off x="3284525" y="1935908"/>
            <a:ext cx="1879600" cy="4216400"/>
          </a:xfrm>
          <a:prstGeom prst="rect">
            <a:avLst/>
          </a:prstGeom>
          <a:ln w="25400">
            <a:solidFill>
              <a:schemeClr val="tx1">
                <a:lumMod val="50000"/>
              </a:schemeClr>
            </a:solidFill>
          </a:ln>
        </p:spPr>
      </p:pic>
      <p:pic>
        <p:nvPicPr>
          <p:cNvPr id="8" name="Picture 7">
            <a:extLst>
              <a:ext uri="{FF2B5EF4-FFF2-40B4-BE49-F238E27FC236}">
                <a16:creationId xmlns:a16="http://schemas.microsoft.com/office/drawing/2014/main" id="{C705441C-44F1-6F40-B96C-3D56D6792392}"/>
              </a:ext>
            </a:extLst>
          </p:cNvPr>
          <p:cNvPicPr>
            <a:picLocks noChangeAspect="1"/>
          </p:cNvPicPr>
          <p:nvPr/>
        </p:nvPicPr>
        <p:blipFill>
          <a:blip r:embed="rId5"/>
          <a:stretch>
            <a:fillRect/>
          </a:stretch>
        </p:blipFill>
        <p:spPr>
          <a:xfrm>
            <a:off x="5389343" y="1948608"/>
            <a:ext cx="1955800" cy="4203700"/>
          </a:xfrm>
          <a:prstGeom prst="rect">
            <a:avLst/>
          </a:prstGeom>
          <a:ln w="25400">
            <a:solidFill>
              <a:schemeClr val="tx1">
                <a:lumMod val="50000"/>
              </a:schemeClr>
            </a:solidFill>
          </a:ln>
        </p:spPr>
      </p:pic>
      <p:pic>
        <p:nvPicPr>
          <p:cNvPr id="9" name="Picture 8">
            <a:extLst>
              <a:ext uri="{FF2B5EF4-FFF2-40B4-BE49-F238E27FC236}">
                <a16:creationId xmlns:a16="http://schemas.microsoft.com/office/drawing/2014/main" id="{A6BE7168-0F13-174B-A10F-0C9F687DF2C7}"/>
              </a:ext>
            </a:extLst>
          </p:cNvPr>
          <p:cNvPicPr>
            <a:picLocks noChangeAspect="1"/>
          </p:cNvPicPr>
          <p:nvPr/>
        </p:nvPicPr>
        <p:blipFill>
          <a:blip r:embed="rId6"/>
          <a:stretch>
            <a:fillRect/>
          </a:stretch>
        </p:blipFill>
        <p:spPr>
          <a:xfrm>
            <a:off x="7570361" y="1955367"/>
            <a:ext cx="1917700" cy="4203700"/>
          </a:xfrm>
          <a:prstGeom prst="rect">
            <a:avLst/>
          </a:prstGeom>
          <a:ln w="25400">
            <a:solidFill>
              <a:schemeClr val="tx1">
                <a:lumMod val="50000"/>
              </a:schemeClr>
            </a:solidFill>
          </a:ln>
        </p:spPr>
      </p:pic>
    </p:spTree>
    <p:extLst>
      <p:ext uri="{BB962C8B-B14F-4D97-AF65-F5344CB8AC3E}">
        <p14:creationId xmlns:p14="http://schemas.microsoft.com/office/powerpoint/2010/main" val="318500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48798803-64DE-E445-921B-E6D91025D5E2}"/>
              </a:ext>
            </a:extLst>
          </p:cNvPr>
          <p:cNvSpPr txBox="1"/>
          <p:nvPr/>
        </p:nvSpPr>
        <p:spPr>
          <a:xfrm>
            <a:off x="640080" y="822960"/>
            <a:ext cx="1769020" cy="400110"/>
          </a:xfrm>
          <a:prstGeom prst="rect">
            <a:avLst/>
          </a:prstGeom>
          <a:noFill/>
        </p:spPr>
        <p:txBody>
          <a:bodyPr wrap="square" rtlCol="0">
            <a:spAutoFit/>
          </a:bodyPr>
          <a:lstStyle/>
          <a:p>
            <a:r>
              <a:rPr lang="en-US" sz="2000" b="1" u="sng" dirty="0"/>
              <a:t>VRM_Editor</a:t>
            </a:r>
          </a:p>
        </p:txBody>
      </p:sp>
      <p:pic>
        <p:nvPicPr>
          <p:cNvPr id="4" name="Picture 3">
            <a:extLst>
              <a:ext uri="{FF2B5EF4-FFF2-40B4-BE49-F238E27FC236}">
                <a16:creationId xmlns:a16="http://schemas.microsoft.com/office/drawing/2014/main" id="{464751ED-AAC6-4149-8D78-6DE8F43BCC97}"/>
              </a:ext>
            </a:extLst>
          </p:cNvPr>
          <p:cNvPicPr>
            <a:picLocks noChangeAspect="1"/>
          </p:cNvPicPr>
          <p:nvPr/>
        </p:nvPicPr>
        <p:blipFill>
          <a:blip r:embed="rId2"/>
          <a:stretch>
            <a:fillRect/>
          </a:stretch>
        </p:blipFill>
        <p:spPr>
          <a:xfrm>
            <a:off x="2011680" y="2011680"/>
            <a:ext cx="8699500" cy="4229100"/>
          </a:xfrm>
          <a:prstGeom prst="rect">
            <a:avLst/>
          </a:prstGeom>
        </p:spPr>
      </p:pic>
      <p:sp>
        <p:nvSpPr>
          <p:cNvPr id="5" name="TextBox 4">
            <a:extLst>
              <a:ext uri="{FF2B5EF4-FFF2-40B4-BE49-F238E27FC236}">
                <a16:creationId xmlns:a16="http://schemas.microsoft.com/office/drawing/2014/main" id="{3C8BCB35-EA27-7D4D-A5A8-EE1673DA89AB}"/>
              </a:ext>
            </a:extLst>
          </p:cNvPr>
          <p:cNvSpPr txBox="1"/>
          <p:nvPr/>
        </p:nvSpPr>
        <p:spPr>
          <a:xfrm>
            <a:off x="2468880" y="825674"/>
            <a:ext cx="7829550" cy="116955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Optionally, a refence map based on observed phenomena can be read in and used as a guide for creating refined regions.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Values on a (Lat,Lon) grid are displayed with a yellow color gradient between min and max.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example here is a PDF of tropical storm tracks in the Atlantic basin. </a:t>
            </a:r>
          </a:p>
          <a:p>
            <a:r>
              <a:rPr lang="en-US" dirty="0">
                <a:latin typeface="Calibri" panose="020F0502020204030204" pitchFamily="34" charset="0"/>
                <a:cs typeface="Calibri" panose="020F0502020204030204" pitchFamily="34" charset="0"/>
              </a:rPr>
              <a:t>      (available in the Demo_Files directory)</a:t>
            </a:r>
          </a:p>
        </p:txBody>
      </p:sp>
    </p:spTree>
    <p:extLst>
      <p:ext uri="{BB962C8B-B14F-4D97-AF65-F5344CB8AC3E}">
        <p14:creationId xmlns:p14="http://schemas.microsoft.com/office/powerpoint/2010/main" val="389241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D46A6213-1A34-1C48-A3B8-C10DB3DF48A1}"/>
              </a:ext>
            </a:extLst>
          </p:cNvPr>
          <p:cNvSpPr txBox="1"/>
          <p:nvPr/>
        </p:nvSpPr>
        <p:spPr>
          <a:xfrm>
            <a:off x="640080" y="822960"/>
            <a:ext cx="1769020" cy="400110"/>
          </a:xfrm>
          <a:prstGeom prst="rect">
            <a:avLst/>
          </a:prstGeom>
          <a:noFill/>
        </p:spPr>
        <p:txBody>
          <a:bodyPr wrap="square" rtlCol="0">
            <a:spAutoFit/>
          </a:bodyPr>
          <a:lstStyle/>
          <a:p>
            <a:r>
              <a:rPr lang="en-US" sz="2000" b="1" u="sng" dirty="0"/>
              <a:t>VRM_Editor</a:t>
            </a:r>
          </a:p>
        </p:txBody>
      </p:sp>
      <p:sp>
        <p:nvSpPr>
          <p:cNvPr id="4" name="TextBox 3">
            <a:extLst>
              <a:ext uri="{FF2B5EF4-FFF2-40B4-BE49-F238E27FC236}">
                <a16:creationId xmlns:a16="http://schemas.microsoft.com/office/drawing/2014/main" id="{616CF75E-EAA2-FA45-B539-BDE64D137E6D}"/>
              </a:ext>
            </a:extLst>
          </p:cNvPr>
          <p:cNvSpPr txBox="1"/>
          <p:nvPr/>
        </p:nvSpPr>
        <p:spPr>
          <a:xfrm>
            <a:off x="2468880" y="822960"/>
            <a:ext cx="8229600" cy="95410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For a refinement from ne30 to ne120 for example there are 2 refinement levels. </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polygon editor can be used to first construct a ne120 region which encompasses the desired variability by setting a refinement value equal to 1.</a:t>
            </a:r>
          </a:p>
        </p:txBody>
      </p:sp>
      <p:pic>
        <p:nvPicPr>
          <p:cNvPr id="5" name="Picture 4">
            <a:extLst>
              <a:ext uri="{FF2B5EF4-FFF2-40B4-BE49-F238E27FC236}">
                <a16:creationId xmlns:a16="http://schemas.microsoft.com/office/drawing/2014/main" id="{11E86605-2391-7741-9474-DA04D950B895}"/>
              </a:ext>
            </a:extLst>
          </p:cNvPr>
          <p:cNvPicPr>
            <a:picLocks noChangeAspect="1"/>
          </p:cNvPicPr>
          <p:nvPr/>
        </p:nvPicPr>
        <p:blipFill>
          <a:blip r:embed="rId2"/>
          <a:stretch>
            <a:fillRect/>
          </a:stretch>
        </p:blipFill>
        <p:spPr>
          <a:xfrm>
            <a:off x="2011680" y="2011680"/>
            <a:ext cx="8699500" cy="4229100"/>
          </a:xfrm>
          <a:prstGeom prst="rect">
            <a:avLst/>
          </a:prstGeom>
        </p:spPr>
      </p:pic>
    </p:spTree>
    <p:extLst>
      <p:ext uri="{BB962C8B-B14F-4D97-AF65-F5344CB8AC3E}">
        <p14:creationId xmlns:p14="http://schemas.microsoft.com/office/powerpoint/2010/main" val="2867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519E8072-0B28-D841-819A-1FB86246EE0D}"/>
              </a:ext>
            </a:extLst>
          </p:cNvPr>
          <p:cNvSpPr txBox="1"/>
          <p:nvPr/>
        </p:nvSpPr>
        <p:spPr>
          <a:xfrm>
            <a:off x="640080" y="822960"/>
            <a:ext cx="1769020" cy="400110"/>
          </a:xfrm>
          <a:prstGeom prst="rect">
            <a:avLst/>
          </a:prstGeom>
          <a:noFill/>
        </p:spPr>
        <p:txBody>
          <a:bodyPr wrap="square" rtlCol="0">
            <a:spAutoFit/>
          </a:bodyPr>
          <a:lstStyle/>
          <a:p>
            <a:r>
              <a:rPr lang="en-US" sz="2000" b="1" u="sng" dirty="0"/>
              <a:t>VRM_Editor</a:t>
            </a:r>
          </a:p>
        </p:txBody>
      </p:sp>
      <p:sp>
        <p:nvSpPr>
          <p:cNvPr id="4" name="TextBox 3">
            <a:extLst>
              <a:ext uri="{FF2B5EF4-FFF2-40B4-BE49-F238E27FC236}">
                <a16:creationId xmlns:a16="http://schemas.microsoft.com/office/drawing/2014/main" id="{DA4EB173-BC16-9A48-B8AD-AD6A92A6B881}"/>
              </a:ext>
            </a:extLst>
          </p:cNvPr>
          <p:cNvSpPr txBox="1"/>
          <p:nvPr/>
        </p:nvSpPr>
        <p:spPr>
          <a:xfrm>
            <a:off x="2468880" y="822960"/>
            <a:ext cx="7829550" cy="52322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An expanded  perimeter is then added with a value of 0.5 to define a transition region which will correspond to a ne60 grid resolution. </a:t>
            </a:r>
          </a:p>
        </p:txBody>
      </p:sp>
      <p:pic>
        <p:nvPicPr>
          <p:cNvPr id="5" name="Picture 4">
            <a:extLst>
              <a:ext uri="{FF2B5EF4-FFF2-40B4-BE49-F238E27FC236}">
                <a16:creationId xmlns:a16="http://schemas.microsoft.com/office/drawing/2014/main" id="{0E817E6A-E310-3B4B-B19F-2921381AF15A}"/>
              </a:ext>
            </a:extLst>
          </p:cNvPr>
          <p:cNvPicPr>
            <a:picLocks noChangeAspect="1"/>
          </p:cNvPicPr>
          <p:nvPr/>
        </p:nvPicPr>
        <p:blipFill>
          <a:blip r:embed="rId2"/>
          <a:stretch>
            <a:fillRect/>
          </a:stretch>
        </p:blipFill>
        <p:spPr>
          <a:xfrm>
            <a:off x="2011680" y="2011680"/>
            <a:ext cx="8699500" cy="4229100"/>
          </a:xfrm>
          <a:prstGeom prst="rect">
            <a:avLst/>
          </a:prstGeom>
        </p:spPr>
      </p:pic>
    </p:spTree>
    <p:extLst>
      <p:ext uri="{BB962C8B-B14F-4D97-AF65-F5344CB8AC3E}">
        <p14:creationId xmlns:p14="http://schemas.microsoft.com/office/powerpoint/2010/main" val="34007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713FA2F0-007F-BE44-BB9E-321ED3A74C5D}"/>
              </a:ext>
            </a:extLst>
          </p:cNvPr>
          <p:cNvSpPr txBox="1"/>
          <p:nvPr/>
        </p:nvSpPr>
        <p:spPr>
          <a:xfrm>
            <a:off x="640080" y="822960"/>
            <a:ext cx="1769020" cy="400110"/>
          </a:xfrm>
          <a:prstGeom prst="rect">
            <a:avLst/>
          </a:prstGeom>
          <a:noFill/>
        </p:spPr>
        <p:txBody>
          <a:bodyPr wrap="square" rtlCol="0">
            <a:spAutoFit/>
          </a:bodyPr>
          <a:lstStyle/>
          <a:p>
            <a:r>
              <a:rPr lang="en-US" sz="2000" b="1" u="sng" dirty="0"/>
              <a:t>VRM_Editor</a:t>
            </a:r>
          </a:p>
        </p:txBody>
      </p:sp>
      <p:sp>
        <p:nvSpPr>
          <p:cNvPr id="4" name="TextBox 3">
            <a:extLst>
              <a:ext uri="{FF2B5EF4-FFF2-40B4-BE49-F238E27FC236}">
                <a16:creationId xmlns:a16="http://schemas.microsoft.com/office/drawing/2014/main" id="{FCFFE7DA-25C8-4344-BABB-A399202E4A24}"/>
              </a:ext>
            </a:extLst>
          </p:cNvPr>
          <p:cNvSpPr txBox="1"/>
          <p:nvPr/>
        </p:nvSpPr>
        <p:spPr>
          <a:xfrm>
            <a:off x="2468880" y="818650"/>
            <a:ext cx="7829550" cy="52322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resulting refinement map contains incremental changes between values with some sharp vertices.  </a:t>
            </a:r>
          </a:p>
        </p:txBody>
      </p:sp>
      <p:pic>
        <p:nvPicPr>
          <p:cNvPr id="5" name="Picture 4">
            <a:extLst>
              <a:ext uri="{FF2B5EF4-FFF2-40B4-BE49-F238E27FC236}">
                <a16:creationId xmlns:a16="http://schemas.microsoft.com/office/drawing/2014/main" id="{070403E6-550B-5B4C-A24A-ADD7B814D89E}"/>
              </a:ext>
            </a:extLst>
          </p:cNvPr>
          <p:cNvPicPr>
            <a:picLocks noChangeAspect="1"/>
          </p:cNvPicPr>
          <p:nvPr/>
        </p:nvPicPr>
        <p:blipFill>
          <a:blip r:embed="rId2"/>
          <a:stretch>
            <a:fillRect/>
          </a:stretch>
        </p:blipFill>
        <p:spPr>
          <a:xfrm>
            <a:off x="2011680" y="2011680"/>
            <a:ext cx="8699500" cy="4229100"/>
          </a:xfrm>
          <a:prstGeom prst="rect">
            <a:avLst/>
          </a:prstGeom>
        </p:spPr>
      </p:pic>
    </p:spTree>
    <p:extLst>
      <p:ext uri="{BB962C8B-B14F-4D97-AF65-F5344CB8AC3E}">
        <p14:creationId xmlns:p14="http://schemas.microsoft.com/office/powerpoint/2010/main" val="273572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6"/>
          <p:cNvSpPr txBox="1">
            <a:spLocks noGrp="1"/>
          </p:cNvSpPr>
          <p:nvPr>
            <p:ph type="title"/>
          </p:nvPr>
        </p:nvSpPr>
        <p:spPr>
          <a:xfrm>
            <a:off x="1981200" y="274639"/>
            <a:ext cx="8229600" cy="365441"/>
          </a:xfrm>
          <a:prstGeom prst="rect">
            <a:avLst/>
          </a:prstGeom>
          <a:noFill/>
          <a:ln>
            <a:noFill/>
          </a:ln>
        </p:spPr>
        <p:txBody>
          <a:bodyPr spcFirstLastPara="1" wrap="square" lIns="91425" tIns="45700" rIns="91425" bIns="45700" anchor="b" anchorCtr="0">
            <a:noAutofit/>
          </a:bodyPr>
          <a:lstStyle/>
          <a:p>
            <a:pPr algn="l"/>
            <a:r>
              <a:rPr lang="en-US" dirty="0"/>
              <a:t>GitHub Repositories and Demonstration Resources</a:t>
            </a:r>
            <a:endParaRPr dirty="0"/>
          </a:p>
        </p:txBody>
      </p:sp>
      <p:sp>
        <p:nvSpPr>
          <p:cNvPr id="5" name="TextBox 4">
            <a:extLst>
              <a:ext uri="{FF2B5EF4-FFF2-40B4-BE49-F238E27FC236}">
                <a16:creationId xmlns:a16="http://schemas.microsoft.com/office/drawing/2014/main" id="{8C3E3975-B494-AF41-9AAF-272BE857D48C}"/>
              </a:ext>
            </a:extLst>
          </p:cNvPr>
          <p:cNvSpPr txBox="1"/>
          <p:nvPr/>
        </p:nvSpPr>
        <p:spPr>
          <a:xfrm>
            <a:off x="1981200" y="1020507"/>
            <a:ext cx="7541172" cy="1169551"/>
          </a:xfrm>
          <a:prstGeom prst="rect">
            <a:avLst/>
          </a:prstGeom>
          <a:noFill/>
          <a:ln>
            <a:solidFill>
              <a:schemeClr val="accent1"/>
            </a:solidFill>
          </a:ln>
        </p:spPr>
        <p:txBody>
          <a:bodyPr wrap="square" rtlCol="0">
            <a:spAutoFit/>
          </a:bodyPr>
          <a:lstStyle/>
          <a:p>
            <a:r>
              <a:rPr lang="en-US" dirty="0"/>
              <a:t>The programs, scripts, and instructions for creating a new grid are located in the GitHub repository:</a:t>
            </a:r>
          </a:p>
          <a:p>
            <a:endParaRPr lang="en-US" dirty="0">
              <a:hlinkClick r:id="" action="ppaction://noaction"/>
            </a:endParaRPr>
          </a:p>
          <a:p>
            <a:pPr lvl="7"/>
            <a:r>
              <a:rPr lang="en-US" dirty="0">
                <a:hlinkClick r:id="" action="ppaction://noaction"/>
              </a:rPr>
              <a:t>https://github.com/ESMCI/Community_Mesh_Generation_Toolkit.git</a:t>
            </a:r>
            <a:endParaRPr lang="en-US" dirty="0"/>
          </a:p>
          <a:p>
            <a:endParaRPr lang="en-US" dirty="0"/>
          </a:p>
        </p:txBody>
      </p:sp>
      <p:sp>
        <p:nvSpPr>
          <p:cNvPr id="6" name="TextBox 5">
            <a:extLst>
              <a:ext uri="{FF2B5EF4-FFF2-40B4-BE49-F238E27FC236}">
                <a16:creationId xmlns:a16="http://schemas.microsoft.com/office/drawing/2014/main" id="{2889C9C1-E78F-614C-963E-21EDCFBE5A76}"/>
              </a:ext>
            </a:extLst>
          </p:cNvPr>
          <p:cNvSpPr txBox="1"/>
          <p:nvPr/>
        </p:nvSpPr>
        <p:spPr>
          <a:xfrm>
            <a:off x="1981200" y="4360427"/>
            <a:ext cx="7541172" cy="1384995"/>
          </a:xfrm>
          <a:prstGeom prst="rect">
            <a:avLst/>
          </a:prstGeom>
          <a:noFill/>
          <a:ln>
            <a:solidFill>
              <a:schemeClr val="accent1"/>
            </a:solidFill>
          </a:ln>
        </p:spPr>
        <p:txBody>
          <a:bodyPr wrap="square" rtlCol="0">
            <a:spAutoFit/>
          </a:bodyPr>
          <a:lstStyle/>
          <a:p>
            <a:r>
              <a:rPr lang="en-US" dirty="0"/>
              <a:t>To illustrate the usage of these tools, an example grid will be created in which a uniform ne30 grid is refined to ne120 over South America. The repositories above, the CESM 2.2 release, and the files generated for this demonstration grid are available on the glade file system in:</a:t>
            </a:r>
          </a:p>
          <a:p>
            <a:endParaRPr lang="en-US" dirty="0"/>
          </a:p>
          <a:p>
            <a:r>
              <a:rPr lang="en-US" dirty="0">
                <a:solidFill>
                  <a:schemeClr val="accent2"/>
                </a:solidFill>
              </a:rPr>
              <a:t>/glade/scratch/patc/AMWG_DEMO_FEB21/</a:t>
            </a:r>
          </a:p>
          <a:p>
            <a:endParaRPr lang="en-US" dirty="0"/>
          </a:p>
        </p:txBody>
      </p:sp>
      <p:sp>
        <p:nvSpPr>
          <p:cNvPr id="7" name="TextBox 6">
            <a:extLst>
              <a:ext uri="{FF2B5EF4-FFF2-40B4-BE49-F238E27FC236}">
                <a16:creationId xmlns:a16="http://schemas.microsoft.com/office/drawing/2014/main" id="{F248560F-078E-B64D-A836-5E6BC175CC77}"/>
              </a:ext>
            </a:extLst>
          </p:cNvPr>
          <p:cNvSpPr txBox="1"/>
          <p:nvPr/>
        </p:nvSpPr>
        <p:spPr>
          <a:xfrm>
            <a:off x="1981200" y="2480288"/>
            <a:ext cx="7541172" cy="1600438"/>
          </a:xfrm>
          <a:prstGeom prst="rect">
            <a:avLst/>
          </a:prstGeom>
          <a:noFill/>
          <a:ln>
            <a:solidFill>
              <a:schemeClr val="accent1"/>
            </a:solidFill>
          </a:ln>
        </p:spPr>
        <p:txBody>
          <a:bodyPr wrap="square" rtlCol="0">
            <a:spAutoFit/>
          </a:bodyPr>
          <a:lstStyle/>
          <a:p>
            <a:r>
              <a:rPr lang="en-US" dirty="0"/>
              <a:t>For users who plan to nudge the model with the new grid and/or wish to run CAM-Chem, the additional processing scripts and programs they will need are located in:</a:t>
            </a:r>
          </a:p>
          <a:p>
            <a:endParaRPr lang="en-US" dirty="0"/>
          </a:p>
          <a:p>
            <a:r>
              <a:rPr lang="en-US" dirty="0">
                <a:hlinkClick r:id="rId3"/>
              </a:rPr>
              <a:t>https://github.com/NCAR/IPT.git</a:t>
            </a:r>
            <a:endParaRPr lang="en-US" dirty="0"/>
          </a:p>
          <a:p>
            <a:endParaRPr lang="en-US" dirty="0"/>
          </a:p>
          <a:p>
            <a:r>
              <a:rPr lang="en-US" dirty="0"/>
              <a:t>Today only the scripts in this repository used to create nudging data will be mentioned. </a:t>
            </a:r>
          </a:p>
          <a:p>
            <a:r>
              <a:rPr lang="en-US" dirty="0"/>
              <a:t>See the MUSICA documentation, or future tutorial on MUSICA, for details on this repository.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879BCD0C-1412-814C-BEDD-282CCB9132C3}"/>
              </a:ext>
            </a:extLst>
          </p:cNvPr>
          <p:cNvSpPr txBox="1"/>
          <p:nvPr/>
        </p:nvSpPr>
        <p:spPr>
          <a:xfrm>
            <a:off x="640080" y="822960"/>
            <a:ext cx="1769020" cy="400110"/>
          </a:xfrm>
          <a:prstGeom prst="rect">
            <a:avLst/>
          </a:prstGeom>
          <a:noFill/>
        </p:spPr>
        <p:txBody>
          <a:bodyPr wrap="square" rtlCol="0">
            <a:spAutoFit/>
          </a:bodyPr>
          <a:lstStyle/>
          <a:p>
            <a:r>
              <a:rPr lang="en-US" sz="2000" b="1" u="sng" dirty="0"/>
              <a:t>VRM_Editor</a:t>
            </a:r>
          </a:p>
        </p:txBody>
      </p:sp>
      <p:sp>
        <p:nvSpPr>
          <p:cNvPr id="4" name="TextBox 3">
            <a:extLst>
              <a:ext uri="{FF2B5EF4-FFF2-40B4-BE49-F238E27FC236}">
                <a16:creationId xmlns:a16="http://schemas.microsoft.com/office/drawing/2014/main" id="{224D7FCA-2C97-DE47-AA96-7A70E7513C64}"/>
              </a:ext>
            </a:extLst>
          </p:cNvPr>
          <p:cNvSpPr txBox="1"/>
          <p:nvPr/>
        </p:nvSpPr>
        <p:spPr>
          <a:xfrm>
            <a:off x="2468880" y="822960"/>
            <a:ext cx="7829550" cy="52322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Using the smoothing tool, these rough edges can be rounded to get a more satisfactory refinement map.  </a:t>
            </a:r>
          </a:p>
        </p:txBody>
      </p:sp>
      <p:pic>
        <p:nvPicPr>
          <p:cNvPr id="5" name="Picture 4">
            <a:extLst>
              <a:ext uri="{FF2B5EF4-FFF2-40B4-BE49-F238E27FC236}">
                <a16:creationId xmlns:a16="http://schemas.microsoft.com/office/drawing/2014/main" id="{72A6FB80-04E2-4145-A49A-98D5B8C9B644}"/>
              </a:ext>
            </a:extLst>
          </p:cNvPr>
          <p:cNvPicPr>
            <a:picLocks noChangeAspect="1"/>
          </p:cNvPicPr>
          <p:nvPr/>
        </p:nvPicPr>
        <p:blipFill>
          <a:blip r:embed="rId2"/>
          <a:stretch>
            <a:fillRect/>
          </a:stretch>
        </p:blipFill>
        <p:spPr>
          <a:xfrm>
            <a:off x="2011680" y="2011680"/>
            <a:ext cx="8699500" cy="4229100"/>
          </a:xfrm>
          <a:prstGeom prst="rect">
            <a:avLst/>
          </a:prstGeom>
        </p:spPr>
      </p:pic>
    </p:spTree>
    <p:extLst>
      <p:ext uri="{BB962C8B-B14F-4D97-AF65-F5344CB8AC3E}">
        <p14:creationId xmlns:p14="http://schemas.microsoft.com/office/powerpoint/2010/main" val="226406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013470B9-84E9-C54F-BA57-AE226788BA36}"/>
              </a:ext>
            </a:extLst>
          </p:cNvPr>
          <p:cNvSpPr txBox="1"/>
          <p:nvPr/>
        </p:nvSpPr>
        <p:spPr>
          <a:xfrm>
            <a:off x="640080" y="822960"/>
            <a:ext cx="1769020" cy="400110"/>
          </a:xfrm>
          <a:prstGeom prst="rect">
            <a:avLst/>
          </a:prstGeom>
          <a:noFill/>
        </p:spPr>
        <p:txBody>
          <a:bodyPr wrap="square" rtlCol="0">
            <a:spAutoFit/>
          </a:bodyPr>
          <a:lstStyle/>
          <a:p>
            <a:r>
              <a:rPr lang="en-US" sz="2000" b="1" u="sng" dirty="0"/>
              <a:t>VRM_Editor</a:t>
            </a:r>
          </a:p>
        </p:txBody>
      </p:sp>
      <p:sp>
        <p:nvSpPr>
          <p:cNvPr id="4" name="TextBox 3">
            <a:extLst>
              <a:ext uri="{FF2B5EF4-FFF2-40B4-BE49-F238E27FC236}">
                <a16:creationId xmlns:a16="http://schemas.microsoft.com/office/drawing/2014/main" id="{4C7861E7-2601-7F49-AE68-006504543D21}"/>
              </a:ext>
            </a:extLst>
          </p:cNvPr>
          <p:cNvSpPr txBox="1"/>
          <p:nvPr/>
        </p:nvSpPr>
        <p:spPr>
          <a:xfrm>
            <a:off x="2468880" y="822960"/>
            <a:ext cx="7829550" cy="52322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Once the refinement map changes are accepted, the SQuadGen parameters are set and the resulting refined grid generated.  </a:t>
            </a:r>
          </a:p>
        </p:txBody>
      </p:sp>
      <p:pic>
        <p:nvPicPr>
          <p:cNvPr id="5" name="Picture 4">
            <a:extLst>
              <a:ext uri="{FF2B5EF4-FFF2-40B4-BE49-F238E27FC236}">
                <a16:creationId xmlns:a16="http://schemas.microsoft.com/office/drawing/2014/main" id="{E94E2370-0939-744A-9364-7AAC9869005C}"/>
              </a:ext>
            </a:extLst>
          </p:cNvPr>
          <p:cNvPicPr>
            <a:picLocks noChangeAspect="1"/>
          </p:cNvPicPr>
          <p:nvPr/>
        </p:nvPicPr>
        <p:blipFill>
          <a:blip r:embed="rId2"/>
          <a:stretch>
            <a:fillRect/>
          </a:stretch>
        </p:blipFill>
        <p:spPr>
          <a:xfrm>
            <a:off x="2011680" y="2011680"/>
            <a:ext cx="8699500" cy="4229100"/>
          </a:xfrm>
          <a:prstGeom prst="rect">
            <a:avLst/>
          </a:prstGeom>
        </p:spPr>
      </p:pic>
    </p:spTree>
    <p:extLst>
      <p:ext uri="{BB962C8B-B14F-4D97-AF65-F5344CB8AC3E}">
        <p14:creationId xmlns:p14="http://schemas.microsoft.com/office/powerpoint/2010/main" val="293685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43C62414-B09A-9F4D-B515-43E33DFE5C28}"/>
              </a:ext>
            </a:extLst>
          </p:cNvPr>
          <p:cNvSpPr txBox="1"/>
          <p:nvPr/>
        </p:nvSpPr>
        <p:spPr>
          <a:xfrm>
            <a:off x="640080" y="822960"/>
            <a:ext cx="1769020" cy="400110"/>
          </a:xfrm>
          <a:prstGeom prst="rect">
            <a:avLst/>
          </a:prstGeom>
          <a:noFill/>
        </p:spPr>
        <p:txBody>
          <a:bodyPr wrap="square" rtlCol="0">
            <a:spAutoFit/>
          </a:bodyPr>
          <a:lstStyle/>
          <a:p>
            <a:r>
              <a:rPr lang="en-US" sz="2000" b="1" u="sng" dirty="0"/>
              <a:t>VRM_Editor</a:t>
            </a:r>
          </a:p>
        </p:txBody>
      </p:sp>
      <p:sp>
        <p:nvSpPr>
          <p:cNvPr id="4" name="TextBox 3">
            <a:extLst>
              <a:ext uri="{FF2B5EF4-FFF2-40B4-BE49-F238E27FC236}">
                <a16:creationId xmlns:a16="http://schemas.microsoft.com/office/drawing/2014/main" id="{E736A593-BF86-424E-B813-FE46EE3D8F1E}"/>
              </a:ext>
            </a:extLst>
          </p:cNvPr>
          <p:cNvSpPr txBox="1"/>
          <p:nvPr/>
        </p:nvSpPr>
        <p:spPr>
          <a:xfrm>
            <a:off x="2468880" y="822960"/>
            <a:ext cx="7829550" cy="95410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As a general rule, the refined regions should be centered, as much a possible, on one of the cube faces.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After adjusting values to rotate the base grid and selecting refinement and smoothing options, the final grid is ready to be saved.  </a:t>
            </a:r>
          </a:p>
        </p:txBody>
      </p:sp>
      <p:pic>
        <p:nvPicPr>
          <p:cNvPr id="5" name="Picture 4">
            <a:extLst>
              <a:ext uri="{FF2B5EF4-FFF2-40B4-BE49-F238E27FC236}">
                <a16:creationId xmlns:a16="http://schemas.microsoft.com/office/drawing/2014/main" id="{969862B5-3DFD-B940-A326-DA874449AD59}"/>
              </a:ext>
            </a:extLst>
          </p:cNvPr>
          <p:cNvPicPr>
            <a:picLocks noChangeAspect="1"/>
          </p:cNvPicPr>
          <p:nvPr/>
        </p:nvPicPr>
        <p:blipFill>
          <a:blip r:embed="rId2"/>
          <a:stretch>
            <a:fillRect/>
          </a:stretch>
        </p:blipFill>
        <p:spPr>
          <a:xfrm>
            <a:off x="2011680" y="2011680"/>
            <a:ext cx="8699500" cy="4229100"/>
          </a:xfrm>
          <a:prstGeom prst="rect">
            <a:avLst/>
          </a:prstGeom>
        </p:spPr>
      </p:pic>
    </p:spTree>
    <p:extLst>
      <p:ext uri="{BB962C8B-B14F-4D97-AF65-F5344CB8AC3E}">
        <p14:creationId xmlns:p14="http://schemas.microsoft.com/office/powerpoint/2010/main" val="115390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37694EE5-7FC2-BB47-8C8B-077886FAC79A}"/>
              </a:ext>
            </a:extLst>
          </p:cNvPr>
          <p:cNvSpPr txBox="1"/>
          <p:nvPr/>
        </p:nvSpPr>
        <p:spPr>
          <a:xfrm>
            <a:off x="640080" y="822960"/>
            <a:ext cx="1769020" cy="400110"/>
          </a:xfrm>
          <a:prstGeom prst="rect">
            <a:avLst/>
          </a:prstGeom>
          <a:noFill/>
        </p:spPr>
        <p:txBody>
          <a:bodyPr wrap="square" rtlCol="0">
            <a:spAutoFit/>
          </a:bodyPr>
          <a:lstStyle/>
          <a:p>
            <a:r>
              <a:rPr lang="en-US" sz="2000" b="1" u="sng" dirty="0"/>
              <a:t>VRM_Editor</a:t>
            </a:r>
          </a:p>
        </p:txBody>
      </p:sp>
      <p:sp>
        <p:nvSpPr>
          <p:cNvPr id="4" name="TextBox 3">
            <a:extLst>
              <a:ext uri="{FF2B5EF4-FFF2-40B4-BE49-F238E27FC236}">
                <a16:creationId xmlns:a16="http://schemas.microsoft.com/office/drawing/2014/main" id="{092CE4B2-F143-204D-A17D-30E059123697}"/>
              </a:ext>
            </a:extLst>
          </p:cNvPr>
          <p:cNvSpPr txBox="1"/>
          <p:nvPr/>
        </p:nvSpPr>
        <p:spPr>
          <a:xfrm>
            <a:off x="2468880" y="822960"/>
            <a:ext cx="7071756" cy="738664"/>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To create an ne30 grid which is refined to ne120 for Latitudes higher than 60N:</a:t>
            </a:r>
          </a:p>
          <a:p>
            <a:pPr marL="742950" lvl="1"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rectangle editor is used to create a refinement map with value 1 over the pole, which tapers down to 0 at 60N.</a:t>
            </a:r>
          </a:p>
        </p:txBody>
      </p:sp>
      <p:pic>
        <p:nvPicPr>
          <p:cNvPr id="5" name="Picture 4">
            <a:extLst>
              <a:ext uri="{FF2B5EF4-FFF2-40B4-BE49-F238E27FC236}">
                <a16:creationId xmlns:a16="http://schemas.microsoft.com/office/drawing/2014/main" id="{D545EB85-D5D9-E04D-93FD-F44EB988633C}"/>
              </a:ext>
            </a:extLst>
          </p:cNvPr>
          <p:cNvPicPr>
            <a:picLocks noChangeAspect="1"/>
          </p:cNvPicPr>
          <p:nvPr/>
        </p:nvPicPr>
        <p:blipFill>
          <a:blip r:embed="rId2"/>
          <a:stretch>
            <a:fillRect/>
          </a:stretch>
        </p:blipFill>
        <p:spPr>
          <a:xfrm>
            <a:off x="2011680" y="1645920"/>
            <a:ext cx="7829550" cy="4537710"/>
          </a:xfrm>
          <a:prstGeom prst="rect">
            <a:avLst/>
          </a:prstGeom>
        </p:spPr>
      </p:pic>
    </p:spTree>
    <p:extLst>
      <p:ext uri="{BB962C8B-B14F-4D97-AF65-F5344CB8AC3E}">
        <p14:creationId xmlns:p14="http://schemas.microsoft.com/office/powerpoint/2010/main" val="399493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69D6E2C5-0825-A24B-9E00-7E53759EEB97}"/>
              </a:ext>
            </a:extLst>
          </p:cNvPr>
          <p:cNvSpPr txBox="1"/>
          <p:nvPr/>
        </p:nvSpPr>
        <p:spPr>
          <a:xfrm>
            <a:off x="640080" y="822960"/>
            <a:ext cx="1769020" cy="400110"/>
          </a:xfrm>
          <a:prstGeom prst="rect">
            <a:avLst/>
          </a:prstGeom>
          <a:noFill/>
        </p:spPr>
        <p:txBody>
          <a:bodyPr wrap="square" rtlCol="0">
            <a:spAutoFit/>
          </a:bodyPr>
          <a:lstStyle/>
          <a:p>
            <a:r>
              <a:rPr lang="en-US" sz="2000" b="1" u="sng" dirty="0"/>
              <a:t>VRM_Editor</a:t>
            </a:r>
          </a:p>
        </p:txBody>
      </p:sp>
      <p:sp>
        <p:nvSpPr>
          <p:cNvPr id="4" name="TextBox 3">
            <a:extLst>
              <a:ext uri="{FF2B5EF4-FFF2-40B4-BE49-F238E27FC236}">
                <a16:creationId xmlns:a16="http://schemas.microsoft.com/office/drawing/2014/main" id="{7D7609CE-27FD-444C-8AA2-AEB62A3CFD90}"/>
              </a:ext>
            </a:extLst>
          </p:cNvPr>
          <p:cNvSpPr txBox="1"/>
          <p:nvPr/>
        </p:nvSpPr>
        <p:spPr>
          <a:xfrm>
            <a:off x="914400" y="1371600"/>
            <a:ext cx="4033520" cy="954107"/>
          </a:xfrm>
          <a:prstGeom prst="rect">
            <a:avLst/>
          </a:prstGeom>
          <a:noFill/>
        </p:spPr>
        <p:txBody>
          <a:bodyPr wrap="square" rtlCol="0">
            <a:spAutoFit/>
          </a:bodyPr>
          <a:lstStyle/>
          <a:p>
            <a:pPr marL="285750" indent="-285750">
              <a:buFont typeface="Arial" panose="020B0604020202020204" pitchFamily="34" charset="0"/>
              <a:buChar char="•"/>
            </a:pPr>
            <a:r>
              <a:rPr lang="en-US" dirty="0"/>
              <a:t>Setting the SQuadGen parameters for a ne30 base resolution, 2 refinements, and some grid smoothing creates a grid with a circumpolar refinement.</a:t>
            </a:r>
          </a:p>
        </p:txBody>
      </p:sp>
      <p:pic>
        <p:nvPicPr>
          <p:cNvPr id="5" name="Picture 4">
            <a:extLst>
              <a:ext uri="{FF2B5EF4-FFF2-40B4-BE49-F238E27FC236}">
                <a16:creationId xmlns:a16="http://schemas.microsoft.com/office/drawing/2014/main" id="{7033B6A4-C78E-1E42-BD97-2CA33359CFE2}"/>
              </a:ext>
            </a:extLst>
          </p:cNvPr>
          <p:cNvPicPr>
            <a:picLocks noChangeAspect="1"/>
          </p:cNvPicPr>
          <p:nvPr/>
        </p:nvPicPr>
        <p:blipFill>
          <a:blip r:embed="rId2"/>
          <a:stretch>
            <a:fillRect/>
          </a:stretch>
        </p:blipFill>
        <p:spPr>
          <a:xfrm>
            <a:off x="5029200" y="914400"/>
            <a:ext cx="5201920" cy="5201920"/>
          </a:xfrm>
          <a:prstGeom prst="rect">
            <a:avLst/>
          </a:prstGeom>
        </p:spPr>
      </p:pic>
    </p:spTree>
    <p:extLst>
      <p:ext uri="{BB962C8B-B14F-4D97-AF65-F5344CB8AC3E}">
        <p14:creationId xmlns:p14="http://schemas.microsoft.com/office/powerpoint/2010/main" val="236778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E49929ED-F2AB-BF48-B1B4-FF7013921D34}"/>
              </a:ext>
            </a:extLst>
          </p:cNvPr>
          <p:cNvSpPr txBox="1"/>
          <p:nvPr/>
        </p:nvSpPr>
        <p:spPr>
          <a:xfrm>
            <a:off x="640080" y="822960"/>
            <a:ext cx="1769020" cy="400110"/>
          </a:xfrm>
          <a:prstGeom prst="rect">
            <a:avLst/>
          </a:prstGeom>
          <a:noFill/>
        </p:spPr>
        <p:txBody>
          <a:bodyPr wrap="square" rtlCol="0">
            <a:spAutoFit/>
          </a:bodyPr>
          <a:lstStyle/>
          <a:p>
            <a:r>
              <a:rPr lang="en-US" sz="2000" b="1" u="sng" dirty="0"/>
              <a:t>VRM_Editor</a:t>
            </a:r>
          </a:p>
        </p:txBody>
      </p:sp>
      <p:sp>
        <p:nvSpPr>
          <p:cNvPr id="4" name="TextBox 3">
            <a:extLst>
              <a:ext uri="{FF2B5EF4-FFF2-40B4-BE49-F238E27FC236}">
                <a16:creationId xmlns:a16="http://schemas.microsoft.com/office/drawing/2014/main" id="{A03F999C-52C8-424F-B329-E19AFD382485}"/>
              </a:ext>
            </a:extLst>
          </p:cNvPr>
          <p:cNvSpPr txBox="1"/>
          <p:nvPr/>
        </p:nvSpPr>
        <p:spPr>
          <a:xfrm>
            <a:off x="2468880" y="822960"/>
            <a:ext cx="6139550" cy="523220"/>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Consider a ne30 grid with a ne120 circumpolar refinement with a local refinement to ne240 over Greenland. </a:t>
            </a:r>
          </a:p>
        </p:txBody>
      </p:sp>
      <p:sp>
        <p:nvSpPr>
          <p:cNvPr id="29" name="TextBox 28">
            <a:extLst>
              <a:ext uri="{FF2B5EF4-FFF2-40B4-BE49-F238E27FC236}">
                <a16:creationId xmlns:a16="http://schemas.microsoft.com/office/drawing/2014/main" id="{0C0CBD2F-2D24-6740-B511-90E251CDF916}"/>
              </a:ext>
            </a:extLst>
          </p:cNvPr>
          <p:cNvSpPr txBox="1"/>
          <p:nvPr/>
        </p:nvSpPr>
        <p:spPr>
          <a:xfrm>
            <a:off x="7133106" y="2340868"/>
            <a:ext cx="4327267" cy="224676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range of refinement values is discretized and assigned to refinement levels as shown. </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For the circumpolar part of the refinement, the rectangle edit tool is used in the same manner as before, but the maximum value in the rectangle is set to 0.82    (&lt; 0.83). </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For the ne240 region, the polygon editor is then used to add a region where the values are set equal to 1.</a:t>
            </a:r>
          </a:p>
        </p:txBody>
      </p:sp>
      <p:grpSp>
        <p:nvGrpSpPr>
          <p:cNvPr id="34" name="Group 33">
            <a:extLst>
              <a:ext uri="{FF2B5EF4-FFF2-40B4-BE49-F238E27FC236}">
                <a16:creationId xmlns:a16="http://schemas.microsoft.com/office/drawing/2014/main" id="{EC134B3F-AFDE-A64B-BC52-2F80495AD43A}"/>
              </a:ext>
            </a:extLst>
          </p:cNvPr>
          <p:cNvGrpSpPr/>
          <p:nvPr/>
        </p:nvGrpSpPr>
        <p:grpSpPr>
          <a:xfrm>
            <a:off x="1168400" y="1623847"/>
            <a:ext cx="5102901" cy="3480597"/>
            <a:chOff x="457200" y="1993179"/>
            <a:chExt cx="5102901" cy="3480597"/>
          </a:xfrm>
        </p:grpSpPr>
        <p:cxnSp>
          <p:nvCxnSpPr>
            <p:cNvPr id="5" name="Straight Arrow Connector 4">
              <a:extLst>
                <a:ext uri="{FF2B5EF4-FFF2-40B4-BE49-F238E27FC236}">
                  <a16:creationId xmlns:a16="http://schemas.microsoft.com/office/drawing/2014/main" id="{96031A49-0EFD-CC46-9E97-791E48B522E1}"/>
                </a:ext>
              </a:extLst>
            </p:cNvPr>
            <p:cNvCxnSpPr>
              <a:cxnSpLocks/>
            </p:cNvCxnSpPr>
            <p:nvPr/>
          </p:nvCxnSpPr>
          <p:spPr>
            <a:xfrm flipV="1">
              <a:off x="1233037" y="2445824"/>
              <a:ext cx="0" cy="288047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9C6024B7-4634-5740-A0E1-31A414217BB7}"/>
                </a:ext>
              </a:extLst>
            </p:cNvPr>
            <p:cNvGrpSpPr/>
            <p:nvPr/>
          </p:nvGrpSpPr>
          <p:grpSpPr>
            <a:xfrm>
              <a:off x="467034" y="5104444"/>
              <a:ext cx="2487520" cy="369332"/>
              <a:chOff x="791539" y="4629491"/>
              <a:chExt cx="2487520" cy="369332"/>
            </a:xfrm>
          </p:grpSpPr>
          <p:cxnSp>
            <p:nvCxnSpPr>
              <p:cNvPr id="7" name="Straight Connector 6">
                <a:extLst>
                  <a:ext uri="{FF2B5EF4-FFF2-40B4-BE49-F238E27FC236}">
                    <a16:creationId xmlns:a16="http://schemas.microsoft.com/office/drawing/2014/main" id="{57DB5837-6356-1D45-A152-87263ADA5013}"/>
                  </a:ext>
                </a:extLst>
              </p:cNvPr>
              <p:cNvCxnSpPr/>
              <p:nvPr/>
            </p:nvCxnSpPr>
            <p:spPr>
              <a:xfrm>
                <a:off x="1332272" y="4827629"/>
                <a:ext cx="194678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023C32F-63C8-D64B-9ADF-C2ED1939AED6}"/>
                  </a:ext>
                </a:extLst>
              </p:cNvPr>
              <p:cNvSpPr txBox="1"/>
              <p:nvPr/>
            </p:nvSpPr>
            <p:spPr>
              <a:xfrm>
                <a:off x="791539" y="4629491"/>
                <a:ext cx="650910" cy="369332"/>
              </a:xfrm>
              <a:prstGeom prst="rect">
                <a:avLst/>
              </a:prstGeom>
              <a:noFill/>
            </p:spPr>
            <p:txBody>
              <a:bodyPr wrap="square" rtlCol="0">
                <a:spAutoFit/>
              </a:bodyPr>
              <a:lstStyle/>
              <a:p>
                <a:r>
                  <a:rPr lang="en-US" dirty="0"/>
                  <a:t>0.00</a:t>
                </a:r>
              </a:p>
            </p:txBody>
          </p:sp>
        </p:grpSp>
        <p:grpSp>
          <p:nvGrpSpPr>
            <p:cNvPr id="9" name="Group 8">
              <a:extLst>
                <a:ext uri="{FF2B5EF4-FFF2-40B4-BE49-F238E27FC236}">
                  <a16:creationId xmlns:a16="http://schemas.microsoft.com/office/drawing/2014/main" id="{42A27D06-1A11-D248-BECA-2E306B73E3EE}"/>
                </a:ext>
              </a:extLst>
            </p:cNvPr>
            <p:cNvGrpSpPr/>
            <p:nvPr/>
          </p:nvGrpSpPr>
          <p:grpSpPr>
            <a:xfrm>
              <a:off x="467034" y="4258870"/>
              <a:ext cx="2517019" cy="369332"/>
              <a:chOff x="791539" y="3842909"/>
              <a:chExt cx="2517019" cy="369332"/>
            </a:xfrm>
          </p:grpSpPr>
          <p:cxnSp>
            <p:nvCxnSpPr>
              <p:cNvPr id="10" name="Straight Connector 9">
                <a:extLst>
                  <a:ext uri="{FF2B5EF4-FFF2-40B4-BE49-F238E27FC236}">
                    <a16:creationId xmlns:a16="http://schemas.microsoft.com/office/drawing/2014/main" id="{F4FFE5A6-3B67-FD4F-BA94-5B0AD77E733D}"/>
                  </a:ext>
                </a:extLst>
              </p:cNvPr>
              <p:cNvCxnSpPr/>
              <p:nvPr/>
            </p:nvCxnSpPr>
            <p:spPr>
              <a:xfrm>
                <a:off x="1361771" y="4016468"/>
                <a:ext cx="1946787"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68B9EC9-490E-F045-BFB6-73751CC4FCA4}"/>
                  </a:ext>
                </a:extLst>
              </p:cNvPr>
              <p:cNvSpPr txBox="1"/>
              <p:nvPr/>
            </p:nvSpPr>
            <p:spPr>
              <a:xfrm>
                <a:off x="791539" y="3842909"/>
                <a:ext cx="650910" cy="369332"/>
              </a:xfrm>
              <a:prstGeom prst="rect">
                <a:avLst/>
              </a:prstGeom>
              <a:noFill/>
            </p:spPr>
            <p:txBody>
              <a:bodyPr wrap="square" rtlCol="0">
                <a:spAutoFit/>
              </a:bodyPr>
              <a:lstStyle/>
              <a:p>
                <a:r>
                  <a:rPr lang="en-US" dirty="0"/>
                  <a:t>0.33</a:t>
                </a:r>
              </a:p>
            </p:txBody>
          </p:sp>
        </p:grpSp>
        <p:grpSp>
          <p:nvGrpSpPr>
            <p:cNvPr id="12" name="Group 11">
              <a:extLst>
                <a:ext uri="{FF2B5EF4-FFF2-40B4-BE49-F238E27FC236}">
                  <a16:creationId xmlns:a16="http://schemas.microsoft.com/office/drawing/2014/main" id="{10B72C0D-D9E4-6947-B9E7-BBE2812F63EE}"/>
                </a:ext>
              </a:extLst>
            </p:cNvPr>
            <p:cNvGrpSpPr/>
            <p:nvPr/>
          </p:nvGrpSpPr>
          <p:grpSpPr>
            <a:xfrm>
              <a:off x="471954" y="3354317"/>
              <a:ext cx="2497351" cy="369332"/>
              <a:chOff x="796459" y="2879364"/>
              <a:chExt cx="2497351" cy="369332"/>
            </a:xfrm>
          </p:grpSpPr>
          <p:cxnSp>
            <p:nvCxnSpPr>
              <p:cNvPr id="13" name="Straight Connector 12">
                <a:extLst>
                  <a:ext uri="{FF2B5EF4-FFF2-40B4-BE49-F238E27FC236}">
                    <a16:creationId xmlns:a16="http://schemas.microsoft.com/office/drawing/2014/main" id="{4959F276-70B1-984B-86C7-A37C429004F3}"/>
                  </a:ext>
                </a:extLst>
              </p:cNvPr>
              <p:cNvCxnSpPr/>
              <p:nvPr/>
            </p:nvCxnSpPr>
            <p:spPr>
              <a:xfrm>
                <a:off x="1347023" y="3057832"/>
                <a:ext cx="1946787"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755E11-09C9-5B4F-939B-73515038D27D}"/>
                  </a:ext>
                </a:extLst>
              </p:cNvPr>
              <p:cNvSpPr txBox="1"/>
              <p:nvPr/>
            </p:nvSpPr>
            <p:spPr>
              <a:xfrm>
                <a:off x="796459" y="2879364"/>
                <a:ext cx="650910" cy="369332"/>
              </a:xfrm>
              <a:prstGeom prst="rect">
                <a:avLst/>
              </a:prstGeom>
              <a:noFill/>
            </p:spPr>
            <p:txBody>
              <a:bodyPr wrap="square" rtlCol="0">
                <a:spAutoFit/>
              </a:bodyPr>
              <a:lstStyle/>
              <a:p>
                <a:r>
                  <a:rPr lang="en-US" dirty="0"/>
                  <a:t>0.66</a:t>
                </a:r>
              </a:p>
            </p:txBody>
          </p:sp>
        </p:grpSp>
        <p:grpSp>
          <p:nvGrpSpPr>
            <p:cNvPr id="15" name="Group 14">
              <a:extLst>
                <a:ext uri="{FF2B5EF4-FFF2-40B4-BE49-F238E27FC236}">
                  <a16:creationId xmlns:a16="http://schemas.microsoft.com/office/drawing/2014/main" id="{888F1847-F959-1E46-A5EC-D5DF9CF29EE6}"/>
                </a:ext>
              </a:extLst>
            </p:cNvPr>
            <p:cNvGrpSpPr/>
            <p:nvPr/>
          </p:nvGrpSpPr>
          <p:grpSpPr>
            <a:xfrm>
              <a:off x="457200" y="2528404"/>
              <a:ext cx="2492437" cy="369332"/>
              <a:chOff x="781705" y="2053451"/>
              <a:chExt cx="2492437" cy="369332"/>
            </a:xfrm>
          </p:grpSpPr>
          <p:cxnSp>
            <p:nvCxnSpPr>
              <p:cNvPr id="16" name="Straight Connector 15">
                <a:extLst>
                  <a:ext uri="{FF2B5EF4-FFF2-40B4-BE49-F238E27FC236}">
                    <a16:creationId xmlns:a16="http://schemas.microsoft.com/office/drawing/2014/main" id="{1AE502F5-3100-9E47-80B9-C3FAD6A5566C}"/>
                  </a:ext>
                </a:extLst>
              </p:cNvPr>
              <p:cNvCxnSpPr/>
              <p:nvPr/>
            </p:nvCxnSpPr>
            <p:spPr>
              <a:xfrm>
                <a:off x="1327355" y="2227006"/>
                <a:ext cx="194678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2842323-C09C-E342-8244-8D17B86FE273}"/>
                  </a:ext>
                </a:extLst>
              </p:cNvPr>
              <p:cNvSpPr txBox="1"/>
              <p:nvPr/>
            </p:nvSpPr>
            <p:spPr>
              <a:xfrm>
                <a:off x="781705" y="2053451"/>
                <a:ext cx="650910" cy="369332"/>
              </a:xfrm>
              <a:prstGeom prst="rect">
                <a:avLst/>
              </a:prstGeom>
              <a:noFill/>
            </p:spPr>
            <p:txBody>
              <a:bodyPr wrap="square" rtlCol="0">
                <a:spAutoFit/>
              </a:bodyPr>
              <a:lstStyle/>
              <a:p>
                <a:r>
                  <a:rPr lang="en-US" dirty="0"/>
                  <a:t>1.00</a:t>
                </a:r>
              </a:p>
            </p:txBody>
          </p:sp>
        </p:grpSp>
        <p:sp>
          <p:nvSpPr>
            <p:cNvPr id="18" name="TextBox 17">
              <a:extLst>
                <a:ext uri="{FF2B5EF4-FFF2-40B4-BE49-F238E27FC236}">
                  <a16:creationId xmlns:a16="http://schemas.microsoft.com/office/drawing/2014/main" id="{7DC50A83-AA10-A740-A01F-4E863705C3E9}"/>
                </a:ext>
              </a:extLst>
            </p:cNvPr>
            <p:cNvSpPr txBox="1"/>
            <p:nvPr/>
          </p:nvSpPr>
          <p:spPr>
            <a:xfrm>
              <a:off x="3222038" y="2705381"/>
              <a:ext cx="789479" cy="369332"/>
            </a:xfrm>
            <a:prstGeom prst="rect">
              <a:avLst/>
            </a:prstGeom>
            <a:noFill/>
          </p:spPr>
          <p:txBody>
            <a:bodyPr wrap="square" rtlCol="0">
              <a:spAutoFit/>
            </a:bodyPr>
            <a:lstStyle/>
            <a:p>
              <a:r>
                <a:rPr lang="en-US" dirty="0"/>
                <a:t>ne240</a:t>
              </a:r>
            </a:p>
          </p:txBody>
        </p:sp>
        <p:sp>
          <p:nvSpPr>
            <p:cNvPr id="19" name="TextBox 18">
              <a:extLst>
                <a:ext uri="{FF2B5EF4-FFF2-40B4-BE49-F238E27FC236}">
                  <a16:creationId xmlns:a16="http://schemas.microsoft.com/office/drawing/2014/main" id="{463DCBD8-4BAF-5A47-8EC9-B22843D030F2}"/>
                </a:ext>
              </a:extLst>
            </p:cNvPr>
            <p:cNvSpPr txBox="1"/>
            <p:nvPr/>
          </p:nvSpPr>
          <p:spPr>
            <a:xfrm>
              <a:off x="3226958" y="3314982"/>
              <a:ext cx="789479" cy="369332"/>
            </a:xfrm>
            <a:prstGeom prst="rect">
              <a:avLst/>
            </a:prstGeom>
            <a:noFill/>
          </p:spPr>
          <p:txBody>
            <a:bodyPr wrap="square" rtlCol="0">
              <a:spAutoFit/>
            </a:bodyPr>
            <a:lstStyle/>
            <a:p>
              <a:r>
                <a:rPr lang="en-US" dirty="0"/>
                <a:t>ne120</a:t>
              </a:r>
            </a:p>
          </p:txBody>
        </p:sp>
        <p:sp>
          <p:nvSpPr>
            <p:cNvPr id="20" name="TextBox 19">
              <a:extLst>
                <a:ext uri="{FF2B5EF4-FFF2-40B4-BE49-F238E27FC236}">
                  <a16:creationId xmlns:a16="http://schemas.microsoft.com/office/drawing/2014/main" id="{7EC2954D-5EAA-6B4C-BDB1-D5319ECC03DB}"/>
                </a:ext>
              </a:extLst>
            </p:cNvPr>
            <p:cNvSpPr txBox="1"/>
            <p:nvPr/>
          </p:nvSpPr>
          <p:spPr>
            <a:xfrm>
              <a:off x="3231878" y="4249046"/>
              <a:ext cx="789479" cy="369332"/>
            </a:xfrm>
            <a:prstGeom prst="rect">
              <a:avLst/>
            </a:prstGeom>
            <a:noFill/>
          </p:spPr>
          <p:txBody>
            <a:bodyPr wrap="square" rtlCol="0">
              <a:spAutoFit/>
            </a:bodyPr>
            <a:lstStyle/>
            <a:p>
              <a:r>
                <a:rPr lang="en-US" dirty="0"/>
                <a:t>ne60</a:t>
              </a:r>
            </a:p>
          </p:txBody>
        </p:sp>
        <p:sp>
          <p:nvSpPr>
            <p:cNvPr id="21" name="TextBox 20">
              <a:extLst>
                <a:ext uri="{FF2B5EF4-FFF2-40B4-BE49-F238E27FC236}">
                  <a16:creationId xmlns:a16="http://schemas.microsoft.com/office/drawing/2014/main" id="{108FB2A5-BF4E-2942-865C-D6C05E38B584}"/>
                </a:ext>
              </a:extLst>
            </p:cNvPr>
            <p:cNvSpPr txBox="1"/>
            <p:nvPr/>
          </p:nvSpPr>
          <p:spPr>
            <a:xfrm>
              <a:off x="3231878" y="4956969"/>
              <a:ext cx="789479" cy="369332"/>
            </a:xfrm>
            <a:prstGeom prst="rect">
              <a:avLst/>
            </a:prstGeom>
            <a:noFill/>
          </p:spPr>
          <p:txBody>
            <a:bodyPr wrap="square" rtlCol="0">
              <a:spAutoFit/>
            </a:bodyPr>
            <a:lstStyle/>
            <a:p>
              <a:r>
                <a:rPr lang="en-US" dirty="0"/>
                <a:t>ne30</a:t>
              </a:r>
            </a:p>
          </p:txBody>
        </p:sp>
        <p:sp>
          <p:nvSpPr>
            <p:cNvPr id="22" name="Right Brace 21">
              <a:extLst>
                <a:ext uri="{FF2B5EF4-FFF2-40B4-BE49-F238E27FC236}">
                  <a16:creationId xmlns:a16="http://schemas.microsoft.com/office/drawing/2014/main" id="{1DE10DC9-40F7-8E4B-8E50-9013632B551C}"/>
                </a:ext>
              </a:extLst>
            </p:cNvPr>
            <p:cNvSpPr/>
            <p:nvPr/>
          </p:nvSpPr>
          <p:spPr>
            <a:xfrm>
              <a:off x="2984053" y="3214731"/>
              <a:ext cx="247825" cy="726084"/>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ight Brace 22">
              <a:extLst>
                <a:ext uri="{FF2B5EF4-FFF2-40B4-BE49-F238E27FC236}">
                  <a16:creationId xmlns:a16="http://schemas.microsoft.com/office/drawing/2014/main" id="{C959F859-ECAA-BC41-A978-80544A1A5034}"/>
                </a:ext>
              </a:extLst>
            </p:cNvPr>
            <p:cNvSpPr/>
            <p:nvPr/>
          </p:nvSpPr>
          <p:spPr>
            <a:xfrm>
              <a:off x="2974224" y="4119299"/>
              <a:ext cx="247825" cy="726084"/>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A21B8589-0AD6-5D4B-B0FF-426D367F9AE6}"/>
                </a:ext>
              </a:extLst>
            </p:cNvPr>
            <p:cNvSpPr/>
            <p:nvPr/>
          </p:nvSpPr>
          <p:spPr>
            <a:xfrm>
              <a:off x="2984053" y="2701959"/>
              <a:ext cx="252743" cy="388366"/>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a:extLst>
                <a:ext uri="{FF2B5EF4-FFF2-40B4-BE49-F238E27FC236}">
                  <a16:creationId xmlns:a16="http://schemas.microsoft.com/office/drawing/2014/main" id="{8B7716E4-45F9-6447-841A-46D96A374F7C}"/>
                </a:ext>
              </a:extLst>
            </p:cNvPr>
            <p:cNvSpPr/>
            <p:nvPr/>
          </p:nvSpPr>
          <p:spPr>
            <a:xfrm>
              <a:off x="2984053" y="4959957"/>
              <a:ext cx="252745" cy="367201"/>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3A58C824-4A89-E849-844D-56CCEAEC7867}"/>
                </a:ext>
              </a:extLst>
            </p:cNvPr>
            <p:cNvSpPr txBox="1"/>
            <p:nvPr/>
          </p:nvSpPr>
          <p:spPr>
            <a:xfrm>
              <a:off x="1067912" y="1993179"/>
              <a:ext cx="575187" cy="461665"/>
            </a:xfrm>
            <a:prstGeom prst="rect">
              <a:avLst/>
            </a:prstGeom>
            <a:noFill/>
          </p:spPr>
          <p:txBody>
            <a:bodyPr wrap="square" rtlCol="0">
              <a:spAutoFit/>
            </a:bodyPr>
            <a:lstStyle/>
            <a:p>
              <a:r>
                <a:rPr lang="en-US" sz="2400" b="1" dirty="0"/>
                <a:t>R</a:t>
              </a:r>
            </a:p>
          </p:txBody>
        </p:sp>
        <p:cxnSp>
          <p:nvCxnSpPr>
            <p:cNvPr id="27" name="Straight Connector 26">
              <a:extLst>
                <a:ext uri="{FF2B5EF4-FFF2-40B4-BE49-F238E27FC236}">
                  <a16:creationId xmlns:a16="http://schemas.microsoft.com/office/drawing/2014/main" id="{5875F585-C383-3A4A-8599-1B24B73A1389}"/>
                </a:ext>
              </a:extLst>
            </p:cNvPr>
            <p:cNvCxnSpPr/>
            <p:nvPr/>
          </p:nvCxnSpPr>
          <p:spPr>
            <a:xfrm>
              <a:off x="467034" y="3148453"/>
              <a:ext cx="3854203" cy="1561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97C2E1F-FB38-5547-9913-EC3D33560876}"/>
                </a:ext>
              </a:extLst>
            </p:cNvPr>
            <p:cNvSpPr txBox="1"/>
            <p:nvPr/>
          </p:nvSpPr>
          <p:spPr>
            <a:xfrm>
              <a:off x="4258477" y="2927241"/>
              <a:ext cx="1301624"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R = 0.83</a:t>
              </a:r>
            </a:p>
          </p:txBody>
        </p:sp>
        <p:cxnSp>
          <p:nvCxnSpPr>
            <p:cNvPr id="30" name="Straight Connector 29">
              <a:extLst>
                <a:ext uri="{FF2B5EF4-FFF2-40B4-BE49-F238E27FC236}">
                  <a16:creationId xmlns:a16="http://schemas.microsoft.com/office/drawing/2014/main" id="{DAE3655B-250C-0C4F-9159-D6DB4B4E95E1}"/>
                </a:ext>
              </a:extLst>
            </p:cNvPr>
            <p:cNvCxnSpPr/>
            <p:nvPr/>
          </p:nvCxnSpPr>
          <p:spPr>
            <a:xfrm>
              <a:off x="471953" y="4008771"/>
              <a:ext cx="3854203" cy="1561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A12064E-2E9B-6942-9D81-32FC94445D8C}"/>
                </a:ext>
              </a:extLst>
            </p:cNvPr>
            <p:cNvCxnSpPr/>
            <p:nvPr/>
          </p:nvCxnSpPr>
          <p:spPr>
            <a:xfrm>
              <a:off x="471953" y="4893676"/>
              <a:ext cx="3854203" cy="1561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3465B92-37DA-304D-BB38-F0E1F0EB785A}"/>
                </a:ext>
              </a:extLst>
            </p:cNvPr>
            <p:cNvSpPr txBox="1"/>
            <p:nvPr/>
          </p:nvSpPr>
          <p:spPr>
            <a:xfrm>
              <a:off x="4258477" y="3760470"/>
              <a:ext cx="1301624"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R = 0.50</a:t>
              </a:r>
            </a:p>
          </p:txBody>
        </p:sp>
        <p:sp>
          <p:nvSpPr>
            <p:cNvPr id="33" name="TextBox 32">
              <a:extLst>
                <a:ext uri="{FF2B5EF4-FFF2-40B4-BE49-F238E27FC236}">
                  <a16:creationId xmlns:a16="http://schemas.microsoft.com/office/drawing/2014/main" id="{38A03703-7B76-9C4C-ACCE-2A68C5CF2575}"/>
                </a:ext>
              </a:extLst>
            </p:cNvPr>
            <p:cNvSpPr txBox="1"/>
            <p:nvPr/>
          </p:nvSpPr>
          <p:spPr>
            <a:xfrm>
              <a:off x="4258477" y="4646326"/>
              <a:ext cx="1301624"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R = 0.16</a:t>
              </a:r>
            </a:p>
          </p:txBody>
        </p:sp>
      </p:grpSp>
    </p:spTree>
    <p:extLst>
      <p:ext uri="{BB962C8B-B14F-4D97-AF65-F5344CB8AC3E}">
        <p14:creationId xmlns:p14="http://schemas.microsoft.com/office/powerpoint/2010/main" val="258572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7DB7C8BC-928B-994B-BF1E-EDABFF6B4C81}"/>
              </a:ext>
            </a:extLst>
          </p:cNvPr>
          <p:cNvSpPr txBox="1"/>
          <p:nvPr/>
        </p:nvSpPr>
        <p:spPr>
          <a:xfrm>
            <a:off x="640080" y="822960"/>
            <a:ext cx="1769020" cy="400110"/>
          </a:xfrm>
          <a:prstGeom prst="rect">
            <a:avLst/>
          </a:prstGeom>
          <a:noFill/>
        </p:spPr>
        <p:txBody>
          <a:bodyPr wrap="square" rtlCol="0">
            <a:spAutoFit/>
          </a:bodyPr>
          <a:lstStyle/>
          <a:p>
            <a:r>
              <a:rPr lang="en-US" sz="2000" b="1" u="sng" dirty="0"/>
              <a:t>VRM_Editor</a:t>
            </a:r>
          </a:p>
        </p:txBody>
      </p:sp>
      <p:sp>
        <p:nvSpPr>
          <p:cNvPr id="4" name="TextBox 3">
            <a:extLst>
              <a:ext uri="{FF2B5EF4-FFF2-40B4-BE49-F238E27FC236}">
                <a16:creationId xmlns:a16="http://schemas.microsoft.com/office/drawing/2014/main" id="{A558F4D5-0773-514B-9870-C63176EBDBE2}"/>
              </a:ext>
            </a:extLst>
          </p:cNvPr>
          <p:cNvSpPr txBox="1"/>
          <p:nvPr/>
        </p:nvSpPr>
        <p:spPr>
          <a:xfrm>
            <a:off x="2468880" y="822960"/>
            <a:ext cx="6959600" cy="523220"/>
          </a:xfrm>
          <a:prstGeom prst="rect">
            <a:avLst/>
          </a:prstGeom>
          <a:noFill/>
        </p:spPr>
        <p:txBody>
          <a:bodyPr wrap="square" rtlCol="0">
            <a:spAutoFit/>
          </a:bodyPr>
          <a:lstStyle/>
          <a:p>
            <a:endParaRPr lang="en-US" dirty="0"/>
          </a:p>
          <a:p>
            <a:r>
              <a:rPr lang="en-US" dirty="0"/>
              <a:t>The polygon vertices are moved to create a region which encompasses Greenland. </a:t>
            </a:r>
          </a:p>
        </p:txBody>
      </p:sp>
      <p:pic>
        <p:nvPicPr>
          <p:cNvPr id="5" name="Picture 4">
            <a:extLst>
              <a:ext uri="{FF2B5EF4-FFF2-40B4-BE49-F238E27FC236}">
                <a16:creationId xmlns:a16="http://schemas.microsoft.com/office/drawing/2014/main" id="{2AA7FC2E-00F8-4E42-AB1A-F742C7F98398}"/>
              </a:ext>
            </a:extLst>
          </p:cNvPr>
          <p:cNvPicPr>
            <a:picLocks noChangeAspect="1"/>
          </p:cNvPicPr>
          <p:nvPr/>
        </p:nvPicPr>
        <p:blipFill>
          <a:blip r:embed="rId2"/>
          <a:stretch>
            <a:fillRect/>
          </a:stretch>
        </p:blipFill>
        <p:spPr>
          <a:xfrm>
            <a:off x="2011680" y="1645920"/>
            <a:ext cx="7829550" cy="4537710"/>
          </a:xfrm>
          <a:prstGeom prst="rect">
            <a:avLst/>
          </a:prstGeom>
        </p:spPr>
      </p:pic>
    </p:spTree>
    <p:extLst>
      <p:ext uri="{BB962C8B-B14F-4D97-AF65-F5344CB8AC3E}">
        <p14:creationId xmlns:p14="http://schemas.microsoft.com/office/powerpoint/2010/main" val="282751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128C2905-29E4-D84C-84C4-8D663E7A6BB9}"/>
              </a:ext>
            </a:extLst>
          </p:cNvPr>
          <p:cNvSpPr txBox="1"/>
          <p:nvPr/>
        </p:nvSpPr>
        <p:spPr>
          <a:xfrm>
            <a:off x="640080" y="822960"/>
            <a:ext cx="1769020" cy="400110"/>
          </a:xfrm>
          <a:prstGeom prst="rect">
            <a:avLst/>
          </a:prstGeom>
          <a:noFill/>
        </p:spPr>
        <p:txBody>
          <a:bodyPr wrap="square" rtlCol="0">
            <a:spAutoFit/>
          </a:bodyPr>
          <a:lstStyle/>
          <a:p>
            <a:r>
              <a:rPr lang="en-US" sz="2000" b="1" u="sng" dirty="0"/>
              <a:t>VRM_Editor</a:t>
            </a:r>
          </a:p>
        </p:txBody>
      </p:sp>
      <p:sp>
        <p:nvSpPr>
          <p:cNvPr id="4" name="TextBox 3">
            <a:extLst>
              <a:ext uri="{FF2B5EF4-FFF2-40B4-BE49-F238E27FC236}">
                <a16:creationId xmlns:a16="http://schemas.microsoft.com/office/drawing/2014/main" id="{E23A2DD1-B982-F24E-AA1D-7F17C8BF8A09}"/>
              </a:ext>
            </a:extLst>
          </p:cNvPr>
          <p:cNvSpPr txBox="1"/>
          <p:nvPr/>
        </p:nvSpPr>
        <p:spPr>
          <a:xfrm>
            <a:off x="2468880" y="822960"/>
            <a:ext cx="6959600" cy="738664"/>
          </a:xfrm>
          <a:prstGeom prst="rect">
            <a:avLst/>
          </a:prstGeom>
          <a:noFill/>
        </p:spPr>
        <p:txBody>
          <a:bodyPr wrap="square" rtlCol="0">
            <a:spAutoFit/>
          </a:bodyPr>
          <a:lstStyle/>
          <a:p>
            <a:endParaRPr lang="en-US" dirty="0"/>
          </a:p>
          <a:p>
            <a:r>
              <a:rPr lang="en-US" dirty="0"/>
              <a:t>After the polygonal region is added, there is a relatively sharp transition between R=1 and R=0.82 values. </a:t>
            </a:r>
          </a:p>
        </p:txBody>
      </p:sp>
      <p:pic>
        <p:nvPicPr>
          <p:cNvPr id="5" name="Picture 4">
            <a:extLst>
              <a:ext uri="{FF2B5EF4-FFF2-40B4-BE49-F238E27FC236}">
                <a16:creationId xmlns:a16="http://schemas.microsoft.com/office/drawing/2014/main" id="{6E27404A-2319-9045-9650-4EE2777A8254}"/>
              </a:ext>
            </a:extLst>
          </p:cNvPr>
          <p:cNvPicPr>
            <a:picLocks noChangeAspect="1"/>
          </p:cNvPicPr>
          <p:nvPr/>
        </p:nvPicPr>
        <p:blipFill>
          <a:blip r:embed="rId2"/>
          <a:stretch>
            <a:fillRect/>
          </a:stretch>
        </p:blipFill>
        <p:spPr>
          <a:xfrm>
            <a:off x="2011680" y="1645920"/>
            <a:ext cx="7829550" cy="4537710"/>
          </a:xfrm>
          <a:prstGeom prst="rect">
            <a:avLst/>
          </a:prstGeom>
        </p:spPr>
      </p:pic>
    </p:spTree>
    <p:extLst>
      <p:ext uri="{BB962C8B-B14F-4D97-AF65-F5344CB8AC3E}">
        <p14:creationId xmlns:p14="http://schemas.microsoft.com/office/powerpoint/2010/main" val="68291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82DAC19D-02B1-B047-8410-AB15A0A90625}"/>
              </a:ext>
            </a:extLst>
          </p:cNvPr>
          <p:cNvSpPr txBox="1"/>
          <p:nvPr/>
        </p:nvSpPr>
        <p:spPr>
          <a:xfrm>
            <a:off x="640080" y="822960"/>
            <a:ext cx="1769020" cy="400110"/>
          </a:xfrm>
          <a:prstGeom prst="rect">
            <a:avLst/>
          </a:prstGeom>
          <a:noFill/>
        </p:spPr>
        <p:txBody>
          <a:bodyPr wrap="square" rtlCol="0">
            <a:spAutoFit/>
          </a:bodyPr>
          <a:lstStyle/>
          <a:p>
            <a:r>
              <a:rPr lang="en-US" sz="2000" b="1" u="sng" dirty="0"/>
              <a:t>VRM_Editor</a:t>
            </a:r>
          </a:p>
        </p:txBody>
      </p:sp>
      <p:sp>
        <p:nvSpPr>
          <p:cNvPr id="4" name="TextBox 3">
            <a:extLst>
              <a:ext uri="{FF2B5EF4-FFF2-40B4-BE49-F238E27FC236}">
                <a16:creationId xmlns:a16="http://schemas.microsoft.com/office/drawing/2014/main" id="{A82AE98D-AA2E-D84F-9589-D456BBE98700}"/>
              </a:ext>
            </a:extLst>
          </p:cNvPr>
          <p:cNvSpPr txBox="1"/>
          <p:nvPr/>
        </p:nvSpPr>
        <p:spPr>
          <a:xfrm>
            <a:off x="2468880" y="822960"/>
            <a:ext cx="6959601" cy="523220"/>
          </a:xfrm>
          <a:prstGeom prst="rect">
            <a:avLst/>
          </a:prstGeom>
          <a:noFill/>
        </p:spPr>
        <p:txBody>
          <a:bodyPr wrap="square" rtlCol="0">
            <a:spAutoFit/>
          </a:bodyPr>
          <a:lstStyle/>
          <a:p>
            <a:endParaRPr lang="en-US" dirty="0"/>
          </a:p>
          <a:p>
            <a:r>
              <a:rPr lang="en-US" dirty="0"/>
              <a:t>Apply smoothing to round the sharp edges. </a:t>
            </a:r>
          </a:p>
        </p:txBody>
      </p:sp>
      <p:pic>
        <p:nvPicPr>
          <p:cNvPr id="5" name="Picture 4">
            <a:extLst>
              <a:ext uri="{FF2B5EF4-FFF2-40B4-BE49-F238E27FC236}">
                <a16:creationId xmlns:a16="http://schemas.microsoft.com/office/drawing/2014/main" id="{F4F31F69-1C51-F540-8C0B-FC6BD055BE4C}"/>
              </a:ext>
            </a:extLst>
          </p:cNvPr>
          <p:cNvPicPr>
            <a:picLocks noChangeAspect="1"/>
          </p:cNvPicPr>
          <p:nvPr/>
        </p:nvPicPr>
        <p:blipFill>
          <a:blip r:embed="rId2"/>
          <a:stretch>
            <a:fillRect/>
          </a:stretch>
        </p:blipFill>
        <p:spPr>
          <a:xfrm>
            <a:off x="2011680" y="1645920"/>
            <a:ext cx="7829550" cy="4537710"/>
          </a:xfrm>
          <a:prstGeom prst="rect">
            <a:avLst/>
          </a:prstGeom>
        </p:spPr>
      </p:pic>
    </p:spTree>
    <p:extLst>
      <p:ext uri="{BB962C8B-B14F-4D97-AF65-F5344CB8AC3E}">
        <p14:creationId xmlns:p14="http://schemas.microsoft.com/office/powerpoint/2010/main" val="20139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808C7ACE-16AF-074E-9FC4-2BAA7DD0F27C}"/>
              </a:ext>
            </a:extLst>
          </p:cNvPr>
          <p:cNvSpPr txBox="1"/>
          <p:nvPr/>
        </p:nvSpPr>
        <p:spPr>
          <a:xfrm>
            <a:off x="640080" y="822960"/>
            <a:ext cx="1769020" cy="400110"/>
          </a:xfrm>
          <a:prstGeom prst="rect">
            <a:avLst/>
          </a:prstGeom>
          <a:noFill/>
        </p:spPr>
        <p:txBody>
          <a:bodyPr wrap="square" rtlCol="0">
            <a:spAutoFit/>
          </a:bodyPr>
          <a:lstStyle/>
          <a:p>
            <a:r>
              <a:rPr lang="en-US" sz="2000" b="1" u="sng" dirty="0"/>
              <a:t>VRM_Editor</a:t>
            </a:r>
          </a:p>
        </p:txBody>
      </p:sp>
      <p:sp>
        <p:nvSpPr>
          <p:cNvPr id="4" name="TextBox 3">
            <a:extLst>
              <a:ext uri="{FF2B5EF4-FFF2-40B4-BE49-F238E27FC236}">
                <a16:creationId xmlns:a16="http://schemas.microsoft.com/office/drawing/2014/main" id="{3D31DF0A-4844-384B-9725-D5C67CDC603C}"/>
              </a:ext>
            </a:extLst>
          </p:cNvPr>
          <p:cNvSpPr txBox="1"/>
          <p:nvPr/>
        </p:nvSpPr>
        <p:spPr>
          <a:xfrm>
            <a:off x="2468880" y="822960"/>
            <a:ext cx="6959600" cy="523220"/>
          </a:xfrm>
          <a:prstGeom prst="rect">
            <a:avLst/>
          </a:prstGeom>
          <a:noFill/>
        </p:spPr>
        <p:txBody>
          <a:bodyPr wrap="square" rtlCol="0">
            <a:spAutoFit/>
          </a:bodyPr>
          <a:lstStyle/>
          <a:p>
            <a:endParaRPr lang="en-US" dirty="0"/>
          </a:p>
          <a:p>
            <a:r>
              <a:rPr lang="en-US" dirty="0"/>
              <a:t>Then save the refinement map, set the SQuadGen parameters, and generate the grid</a:t>
            </a:r>
          </a:p>
        </p:txBody>
      </p:sp>
      <p:pic>
        <p:nvPicPr>
          <p:cNvPr id="5" name="Picture 4">
            <a:extLst>
              <a:ext uri="{FF2B5EF4-FFF2-40B4-BE49-F238E27FC236}">
                <a16:creationId xmlns:a16="http://schemas.microsoft.com/office/drawing/2014/main" id="{D7876402-8475-8F4D-B4CD-C1B444C8E40E}"/>
              </a:ext>
            </a:extLst>
          </p:cNvPr>
          <p:cNvPicPr>
            <a:picLocks noChangeAspect="1"/>
          </p:cNvPicPr>
          <p:nvPr/>
        </p:nvPicPr>
        <p:blipFill>
          <a:blip r:embed="rId2"/>
          <a:stretch>
            <a:fillRect/>
          </a:stretch>
        </p:blipFill>
        <p:spPr>
          <a:xfrm>
            <a:off x="2011680" y="1645920"/>
            <a:ext cx="7829550" cy="4537710"/>
          </a:xfrm>
          <a:prstGeom prst="rect">
            <a:avLst/>
          </a:prstGeom>
        </p:spPr>
      </p:pic>
    </p:spTree>
    <p:extLst>
      <p:ext uri="{BB962C8B-B14F-4D97-AF65-F5344CB8AC3E}">
        <p14:creationId xmlns:p14="http://schemas.microsoft.com/office/powerpoint/2010/main" val="148055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5441"/>
          </a:xfrm>
        </p:spPr>
        <p:txBody>
          <a:bodyPr/>
          <a:lstStyle/>
          <a:p>
            <a:pPr algn="l"/>
            <a:r>
              <a:rPr lang="en-US" dirty="0"/>
              <a:t>Overview: The Usage Scenario for VR Grids</a:t>
            </a:r>
          </a:p>
        </p:txBody>
      </p:sp>
      <p:sp>
        <p:nvSpPr>
          <p:cNvPr id="4" name="TextBox 3">
            <a:extLst>
              <a:ext uri="{FF2B5EF4-FFF2-40B4-BE49-F238E27FC236}">
                <a16:creationId xmlns:a16="http://schemas.microsoft.com/office/drawing/2014/main" id="{B54AD0D0-5389-0741-BAC1-69DFF87BA984}"/>
              </a:ext>
            </a:extLst>
          </p:cNvPr>
          <p:cNvSpPr txBox="1"/>
          <p:nvPr/>
        </p:nvSpPr>
        <p:spPr>
          <a:xfrm>
            <a:off x="694248" y="1140949"/>
            <a:ext cx="4298549"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The usage scenario for CESM 2.2 and later is that a research group will have a common repository of grid information.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$(REPO) will contain the VRM grids relevant to their research, which supplements the supported grid resolutions in CESM.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local repository of grids that can be readily shared by members of a research group using </a:t>
            </a:r>
            <a:r>
              <a:rPr lang="en-US" i="1" dirty="0"/>
              <a:t>compatible</a:t>
            </a:r>
            <a:r>
              <a:rPr lang="en-US" dirty="0"/>
              <a:t> CESM tags.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data in $(REPO) will need to be updated periodically to keep up with CESM development, but not for every tag.</a:t>
            </a:r>
          </a:p>
          <a:p>
            <a:pPr marL="285750" indent="-285750">
              <a:buFont typeface="Arial" panose="020B0604020202020204" pitchFamily="34" charset="0"/>
              <a:buChar char="•"/>
            </a:pPr>
            <a:endParaRPr lang="en-US" dirty="0"/>
          </a:p>
          <a:p>
            <a:r>
              <a:rPr lang="en-US" dirty="0"/>
              <a:t>(Tags earlier than the most recent require a different installation process that is not as flexible as this.) </a:t>
            </a:r>
          </a:p>
        </p:txBody>
      </p:sp>
      <p:grpSp>
        <p:nvGrpSpPr>
          <p:cNvPr id="5" name="Group 4">
            <a:extLst>
              <a:ext uri="{FF2B5EF4-FFF2-40B4-BE49-F238E27FC236}">
                <a16:creationId xmlns:a16="http://schemas.microsoft.com/office/drawing/2014/main" id="{2348ED93-D540-3A4D-937B-904101EAAD37}"/>
              </a:ext>
            </a:extLst>
          </p:cNvPr>
          <p:cNvGrpSpPr>
            <a:grpSpLocks noChangeAspect="1"/>
          </p:cNvGrpSpPr>
          <p:nvPr/>
        </p:nvGrpSpPr>
        <p:grpSpPr>
          <a:xfrm>
            <a:off x="6096000" y="1370292"/>
            <a:ext cx="5308650" cy="4117415"/>
            <a:chOff x="2642202" y="2355676"/>
            <a:chExt cx="5379054" cy="3985375"/>
          </a:xfrm>
        </p:grpSpPr>
        <p:sp>
          <p:nvSpPr>
            <p:cNvPr id="6" name="Smiley Face 5">
              <a:extLst>
                <a:ext uri="{FF2B5EF4-FFF2-40B4-BE49-F238E27FC236}">
                  <a16:creationId xmlns:a16="http://schemas.microsoft.com/office/drawing/2014/main" id="{D1C7198F-341E-824F-871D-651DC6022867}"/>
                </a:ext>
              </a:extLst>
            </p:cNvPr>
            <p:cNvSpPr/>
            <p:nvPr/>
          </p:nvSpPr>
          <p:spPr>
            <a:xfrm>
              <a:off x="2642202" y="5573393"/>
              <a:ext cx="792374" cy="738913"/>
            </a:xfrm>
            <a:prstGeom prst="smileyFace">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E1726AE0-E364-3A46-ABC9-473804AD2B4F}"/>
                </a:ext>
              </a:extLst>
            </p:cNvPr>
            <p:cNvSpPr/>
            <p:nvPr/>
          </p:nvSpPr>
          <p:spPr>
            <a:xfrm>
              <a:off x="2685327" y="2355676"/>
              <a:ext cx="2384384" cy="1207272"/>
            </a:xfrm>
            <a:prstGeom prst="ellipse">
              <a:avLst/>
            </a:prstGeom>
            <a:solidFill>
              <a:srgbClr val="4472C4"/>
            </a:solidFill>
            <a:ln w="635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Research Group Repository</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/local/repo/</a:t>
              </a:r>
            </a:p>
          </p:txBody>
        </p:sp>
        <p:sp>
          <p:nvSpPr>
            <p:cNvPr id="8" name="Oval 7">
              <a:extLst>
                <a:ext uri="{FF2B5EF4-FFF2-40B4-BE49-F238E27FC236}">
                  <a16:creationId xmlns:a16="http://schemas.microsoft.com/office/drawing/2014/main" id="{B1ADEDAB-C206-E44F-AAA6-87414DAA14BC}"/>
                </a:ext>
              </a:extLst>
            </p:cNvPr>
            <p:cNvSpPr/>
            <p:nvPr/>
          </p:nvSpPr>
          <p:spPr>
            <a:xfrm>
              <a:off x="5673525" y="2355676"/>
              <a:ext cx="2347731" cy="1207272"/>
            </a:xfrm>
            <a:prstGeom prst="ellipse">
              <a:avLst/>
            </a:prstGeom>
            <a:solidFill>
              <a:srgbClr val="4472C4"/>
            </a:solidFill>
            <a:ln w="635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Repository of Supported Data</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/glade/p/…</a:t>
              </a:r>
            </a:p>
          </p:txBody>
        </p:sp>
        <p:sp>
          <p:nvSpPr>
            <p:cNvPr id="9" name="Smiley Face 8">
              <a:extLst>
                <a:ext uri="{FF2B5EF4-FFF2-40B4-BE49-F238E27FC236}">
                  <a16:creationId xmlns:a16="http://schemas.microsoft.com/office/drawing/2014/main" id="{988E0D4E-A5CA-A047-A902-1E701BAFA2B1}"/>
                </a:ext>
              </a:extLst>
            </p:cNvPr>
            <p:cNvSpPr/>
            <p:nvPr/>
          </p:nvSpPr>
          <p:spPr>
            <a:xfrm>
              <a:off x="4150515" y="5602138"/>
              <a:ext cx="792374" cy="738913"/>
            </a:xfrm>
            <a:prstGeom prst="smileyFace">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Smiley Face 9">
              <a:extLst>
                <a:ext uri="{FF2B5EF4-FFF2-40B4-BE49-F238E27FC236}">
                  <a16:creationId xmlns:a16="http://schemas.microsoft.com/office/drawing/2014/main" id="{C7917CA8-45BE-7846-9DA3-0387E2352765}"/>
                </a:ext>
              </a:extLst>
            </p:cNvPr>
            <p:cNvSpPr/>
            <p:nvPr/>
          </p:nvSpPr>
          <p:spPr>
            <a:xfrm>
              <a:off x="6242889" y="5602138"/>
              <a:ext cx="792374" cy="738913"/>
            </a:xfrm>
            <a:prstGeom prst="smileyFace">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892232BE-7AD6-4C48-AE35-08EC30E06767}"/>
                </a:ext>
              </a:extLst>
            </p:cNvPr>
            <p:cNvCxnSpPr>
              <a:cxnSpLocks/>
              <a:endCxn id="7" idx="4"/>
            </p:cNvCxnSpPr>
            <p:nvPr/>
          </p:nvCxnSpPr>
          <p:spPr>
            <a:xfrm flipV="1">
              <a:off x="3772973" y="3562948"/>
              <a:ext cx="104546" cy="964808"/>
            </a:xfrm>
            <a:prstGeom prst="straightConnector1">
              <a:avLst/>
            </a:prstGeom>
            <a:noFill/>
            <a:ln w="762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948F679A-C83A-2E46-B673-2852B50C8357}"/>
                </a:ext>
              </a:extLst>
            </p:cNvPr>
            <p:cNvCxnSpPr>
              <a:cxnSpLocks/>
              <a:stCxn id="18" idx="0"/>
              <a:endCxn id="8" idx="3"/>
            </p:cNvCxnSpPr>
            <p:nvPr/>
          </p:nvCxnSpPr>
          <p:spPr>
            <a:xfrm flipV="1">
              <a:off x="3772974" y="3386147"/>
              <a:ext cx="2244368" cy="1141608"/>
            </a:xfrm>
            <a:prstGeom prst="straightConnector1">
              <a:avLst/>
            </a:prstGeom>
            <a:noFill/>
            <a:ln w="76200" cap="flat" cmpd="sng" algn="ctr">
              <a:solidFill>
                <a:sysClr val="windowText" lastClr="000000"/>
              </a:solidFill>
              <a:prstDash val="solid"/>
              <a:miter lim="800000"/>
              <a:tailEnd type="triangle"/>
            </a:ln>
            <a:effectLst/>
          </p:spPr>
        </p:cxnSp>
        <p:cxnSp>
          <p:nvCxnSpPr>
            <p:cNvPr id="13" name="Straight Arrow Connector 12">
              <a:extLst>
                <a:ext uri="{FF2B5EF4-FFF2-40B4-BE49-F238E27FC236}">
                  <a16:creationId xmlns:a16="http://schemas.microsoft.com/office/drawing/2014/main" id="{623E46F6-64E0-5A48-9AB9-C7805D5A8526}"/>
                </a:ext>
              </a:extLst>
            </p:cNvPr>
            <p:cNvCxnSpPr>
              <a:cxnSpLocks/>
              <a:stCxn id="19" idx="0"/>
              <a:endCxn id="8" idx="4"/>
            </p:cNvCxnSpPr>
            <p:nvPr/>
          </p:nvCxnSpPr>
          <p:spPr>
            <a:xfrm flipV="1">
              <a:off x="6639076" y="3562948"/>
              <a:ext cx="208315" cy="984475"/>
            </a:xfrm>
            <a:prstGeom prst="straightConnector1">
              <a:avLst/>
            </a:prstGeom>
            <a:noFill/>
            <a:ln w="762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1C1DA9C4-196D-054B-AA85-5A38AD97662B}"/>
                </a:ext>
              </a:extLst>
            </p:cNvPr>
            <p:cNvCxnSpPr>
              <a:cxnSpLocks/>
              <a:stCxn id="19" idx="0"/>
              <a:endCxn id="7" idx="5"/>
            </p:cNvCxnSpPr>
            <p:nvPr/>
          </p:nvCxnSpPr>
          <p:spPr>
            <a:xfrm flipH="1" flipV="1">
              <a:off x="4720526" y="3386147"/>
              <a:ext cx="1918550" cy="1161276"/>
            </a:xfrm>
            <a:prstGeom prst="straightConnector1">
              <a:avLst/>
            </a:prstGeom>
            <a:noFill/>
            <a:ln w="76200" cap="flat" cmpd="sng" algn="ctr">
              <a:solidFill>
                <a:sysClr val="windowText" lastClr="000000"/>
              </a:solidFill>
              <a:prstDash val="solid"/>
              <a:miter lim="800000"/>
              <a:tailEnd type="triangle"/>
            </a:ln>
            <a:effectLst/>
          </p:spPr>
        </p:cxnSp>
        <p:cxnSp>
          <p:nvCxnSpPr>
            <p:cNvPr id="15" name="Straight Arrow Connector 14">
              <a:extLst>
                <a:ext uri="{FF2B5EF4-FFF2-40B4-BE49-F238E27FC236}">
                  <a16:creationId xmlns:a16="http://schemas.microsoft.com/office/drawing/2014/main" id="{EBBF91EC-01C3-394B-A66B-3A9296B271E1}"/>
                </a:ext>
              </a:extLst>
            </p:cNvPr>
            <p:cNvCxnSpPr>
              <a:stCxn id="10" idx="0"/>
              <a:endCxn id="19" idx="2"/>
            </p:cNvCxnSpPr>
            <p:nvPr/>
          </p:nvCxnSpPr>
          <p:spPr>
            <a:xfrm flipV="1">
              <a:off x="6639076" y="5034120"/>
              <a:ext cx="0" cy="568018"/>
            </a:xfrm>
            <a:prstGeom prst="straightConnector1">
              <a:avLst/>
            </a:prstGeom>
            <a:noFill/>
            <a:ln w="25400" cap="flat" cmpd="sng" algn="ctr">
              <a:solidFill>
                <a:srgbClr val="4472C4"/>
              </a:solidFill>
              <a:prstDash val="solid"/>
              <a:miter lim="800000"/>
              <a:headEnd type="triangle"/>
              <a:tailEnd type="triangle"/>
            </a:ln>
            <a:effectLst/>
          </p:spPr>
        </p:cxnSp>
        <p:cxnSp>
          <p:nvCxnSpPr>
            <p:cNvPr id="16" name="Straight Arrow Connector 15">
              <a:extLst>
                <a:ext uri="{FF2B5EF4-FFF2-40B4-BE49-F238E27FC236}">
                  <a16:creationId xmlns:a16="http://schemas.microsoft.com/office/drawing/2014/main" id="{29DF8CA1-2997-744D-ACEB-4D42C23D4B57}"/>
                </a:ext>
              </a:extLst>
            </p:cNvPr>
            <p:cNvCxnSpPr>
              <a:cxnSpLocks/>
              <a:stCxn id="9" idx="0"/>
            </p:cNvCxnSpPr>
            <p:nvPr/>
          </p:nvCxnSpPr>
          <p:spPr>
            <a:xfrm flipH="1" flipV="1">
              <a:off x="4138257" y="5034120"/>
              <a:ext cx="408445" cy="568018"/>
            </a:xfrm>
            <a:prstGeom prst="straightConnector1">
              <a:avLst/>
            </a:prstGeom>
            <a:noFill/>
            <a:ln w="25400" cap="flat" cmpd="sng" algn="ctr">
              <a:solidFill>
                <a:srgbClr val="4472C4"/>
              </a:solidFill>
              <a:prstDash val="solid"/>
              <a:miter lim="800000"/>
              <a:headEnd type="triangle"/>
              <a:tailEnd type="triangle"/>
            </a:ln>
            <a:effectLst/>
          </p:spPr>
        </p:cxnSp>
        <p:cxnSp>
          <p:nvCxnSpPr>
            <p:cNvPr id="17" name="Straight Arrow Connector 16">
              <a:extLst>
                <a:ext uri="{FF2B5EF4-FFF2-40B4-BE49-F238E27FC236}">
                  <a16:creationId xmlns:a16="http://schemas.microsoft.com/office/drawing/2014/main" id="{23492D84-FCB2-214F-8FD3-3A3EC3ECF68D}"/>
                </a:ext>
              </a:extLst>
            </p:cNvPr>
            <p:cNvCxnSpPr>
              <a:cxnSpLocks/>
              <a:stCxn id="6" idx="0"/>
            </p:cNvCxnSpPr>
            <p:nvPr/>
          </p:nvCxnSpPr>
          <p:spPr>
            <a:xfrm flipV="1">
              <a:off x="3038389" y="5034120"/>
              <a:ext cx="165151" cy="539273"/>
            </a:xfrm>
            <a:prstGeom prst="straightConnector1">
              <a:avLst/>
            </a:prstGeom>
            <a:noFill/>
            <a:ln w="25400" cap="flat" cmpd="sng" algn="ctr">
              <a:solidFill>
                <a:srgbClr val="4472C4"/>
              </a:solidFill>
              <a:prstDash val="solid"/>
              <a:miter lim="800000"/>
              <a:headEnd type="triangle"/>
              <a:tailEnd type="triangle"/>
            </a:ln>
            <a:effectLst/>
          </p:spPr>
        </p:cxnSp>
        <p:sp>
          <p:nvSpPr>
            <p:cNvPr id="18" name="Rectangle 17">
              <a:extLst>
                <a:ext uri="{FF2B5EF4-FFF2-40B4-BE49-F238E27FC236}">
                  <a16:creationId xmlns:a16="http://schemas.microsoft.com/office/drawing/2014/main" id="{A305C4A7-031C-094A-A9E8-81F9C37B88DE}"/>
                </a:ext>
              </a:extLst>
            </p:cNvPr>
            <p:cNvSpPr/>
            <p:nvPr/>
          </p:nvSpPr>
          <p:spPr>
            <a:xfrm>
              <a:off x="2920402" y="4527755"/>
              <a:ext cx="1705143" cy="486697"/>
            </a:xfrm>
            <a:prstGeom prst="rect">
              <a:avLst/>
            </a:prstGeom>
            <a:solidFill>
              <a:srgbClr val="70AD47">
                <a:lumMod val="60000"/>
                <a:lumOff val="40000"/>
              </a:srgbClr>
            </a:solidFill>
            <a:ln w="508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CESM tag_01</a:t>
              </a:r>
            </a:p>
          </p:txBody>
        </p:sp>
        <p:sp>
          <p:nvSpPr>
            <p:cNvPr id="19" name="Rectangle 18">
              <a:extLst>
                <a:ext uri="{FF2B5EF4-FFF2-40B4-BE49-F238E27FC236}">
                  <a16:creationId xmlns:a16="http://schemas.microsoft.com/office/drawing/2014/main" id="{38C187C9-AF0D-9545-8E54-7FEF8337279B}"/>
                </a:ext>
              </a:extLst>
            </p:cNvPr>
            <p:cNvSpPr/>
            <p:nvPr/>
          </p:nvSpPr>
          <p:spPr>
            <a:xfrm>
              <a:off x="5786504" y="4547423"/>
              <a:ext cx="1705143" cy="486697"/>
            </a:xfrm>
            <a:prstGeom prst="rect">
              <a:avLst/>
            </a:prstGeom>
            <a:solidFill>
              <a:srgbClr val="70AD47">
                <a:lumMod val="60000"/>
                <a:lumOff val="40000"/>
              </a:srgbClr>
            </a:solidFill>
            <a:ln w="508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CESM tag_02</a:t>
              </a:r>
            </a:p>
          </p:txBody>
        </p:sp>
      </p:grpSp>
    </p:spTree>
    <p:extLst>
      <p:ext uri="{BB962C8B-B14F-4D97-AF65-F5344CB8AC3E}">
        <p14:creationId xmlns:p14="http://schemas.microsoft.com/office/powerpoint/2010/main" val="167109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7968C0C4-36C5-094D-B5A6-24FA4511B522}"/>
              </a:ext>
            </a:extLst>
          </p:cNvPr>
          <p:cNvSpPr txBox="1"/>
          <p:nvPr/>
        </p:nvSpPr>
        <p:spPr>
          <a:xfrm>
            <a:off x="640080" y="822960"/>
            <a:ext cx="1769020" cy="400110"/>
          </a:xfrm>
          <a:prstGeom prst="rect">
            <a:avLst/>
          </a:prstGeom>
          <a:noFill/>
        </p:spPr>
        <p:txBody>
          <a:bodyPr wrap="square" rtlCol="0">
            <a:spAutoFit/>
          </a:bodyPr>
          <a:lstStyle/>
          <a:p>
            <a:r>
              <a:rPr lang="en-US" sz="2000" b="1" u="sng" dirty="0"/>
              <a:t>VRM_Editor</a:t>
            </a:r>
          </a:p>
        </p:txBody>
      </p:sp>
      <p:sp>
        <p:nvSpPr>
          <p:cNvPr id="4" name="TextBox 3">
            <a:extLst>
              <a:ext uri="{FF2B5EF4-FFF2-40B4-BE49-F238E27FC236}">
                <a16:creationId xmlns:a16="http://schemas.microsoft.com/office/drawing/2014/main" id="{2BD2A6D6-074A-1443-9A2E-59760A97479F}"/>
              </a:ext>
            </a:extLst>
          </p:cNvPr>
          <p:cNvSpPr txBox="1"/>
          <p:nvPr/>
        </p:nvSpPr>
        <p:spPr>
          <a:xfrm>
            <a:off x="914400" y="1371600"/>
            <a:ext cx="3921760" cy="954107"/>
          </a:xfrm>
          <a:prstGeom prst="rect">
            <a:avLst/>
          </a:prstGeom>
          <a:noFill/>
        </p:spPr>
        <p:txBody>
          <a:bodyPr wrap="square" rtlCol="0">
            <a:spAutoFit/>
          </a:bodyPr>
          <a:lstStyle/>
          <a:p>
            <a:pPr marL="285750" indent="-285750">
              <a:buFont typeface="Arial" panose="020B0604020202020204" pitchFamily="34" charset="0"/>
              <a:buChar char="•"/>
            </a:pPr>
            <a:r>
              <a:rPr lang="en-US" dirty="0"/>
              <a:t>The final result is then a circumpolar refinement to ne120 over the North pole with a local refinement to ne240 over Greenland. </a:t>
            </a:r>
          </a:p>
        </p:txBody>
      </p:sp>
      <p:pic>
        <p:nvPicPr>
          <p:cNvPr id="5" name="Picture 4">
            <a:extLst>
              <a:ext uri="{FF2B5EF4-FFF2-40B4-BE49-F238E27FC236}">
                <a16:creationId xmlns:a16="http://schemas.microsoft.com/office/drawing/2014/main" id="{822DD707-F57F-C341-9E7A-4F4989CB3978}"/>
              </a:ext>
            </a:extLst>
          </p:cNvPr>
          <p:cNvPicPr>
            <a:picLocks noChangeAspect="1"/>
          </p:cNvPicPr>
          <p:nvPr/>
        </p:nvPicPr>
        <p:blipFill>
          <a:blip r:embed="rId2"/>
          <a:stretch>
            <a:fillRect/>
          </a:stretch>
        </p:blipFill>
        <p:spPr>
          <a:xfrm>
            <a:off x="5029200" y="914400"/>
            <a:ext cx="5201920" cy="5201920"/>
          </a:xfrm>
          <a:prstGeom prst="rect">
            <a:avLst/>
          </a:prstGeom>
        </p:spPr>
      </p:pic>
    </p:spTree>
    <p:extLst>
      <p:ext uri="{BB962C8B-B14F-4D97-AF65-F5344CB8AC3E}">
        <p14:creationId xmlns:p14="http://schemas.microsoft.com/office/powerpoint/2010/main" val="318862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76CE8CD1-5900-6B48-B19A-E6DF8824CC71}"/>
              </a:ext>
            </a:extLst>
          </p:cNvPr>
          <p:cNvSpPr txBox="1"/>
          <p:nvPr/>
        </p:nvSpPr>
        <p:spPr>
          <a:xfrm>
            <a:off x="640080" y="822961"/>
            <a:ext cx="2321626" cy="400110"/>
          </a:xfrm>
          <a:prstGeom prst="rect">
            <a:avLst/>
          </a:prstGeom>
          <a:noFill/>
        </p:spPr>
        <p:txBody>
          <a:bodyPr wrap="square" rtlCol="0">
            <a:spAutoFit/>
          </a:bodyPr>
          <a:lstStyle/>
          <a:p>
            <a:r>
              <a:rPr lang="en-US" sz="2000" b="1" u="sng" dirty="0" err="1"/>
              <a:t>Create_VRMgrid</a:t>
            </a:r>
            <a:endParaRPr lang="en-US" sz="2000" b="1" u="sng" dirty="0"/>
          </a:p>
        </p:txBody>
      </p:sp>
      <p:sp>
        <p:nvSpPr>
          <p:cNvPr id="4" name="TextBox 3">
            <a:extLst>
              <a:ext uri="{FF2B5EF4-FFF2-40B4-BE49-F238E27FC236}">
                <a16:creationId xmlns:a16="http://schemas.microsoft.com/office/drawing/2014/main" id="{AA80D64A-7671-244C-B78E-F404892F033D}"/>
              </a:ext>
            </a:extLst>
          </p:cNvPr>
          <p:cNvSpPr txBox="1"/>
          <p:nvPr/>
        </p:nvSpPr>
        <p:spPr>
          <a:xfrm>
            <a:off x="1066801" y="1390492"/>
            <a:ext cx="4033519"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Create_VRMgrid is a command line interface that works very much like SQuadGen. </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Rather than providing a PNG image, the user provides a netCDF file containing the refinement map values. </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This file can be an output from the VRM_Editor, or a file created by some other means.</a:t>
            </a:r>
          </a:p>
        </p:txBody>
      </p:sp>
      <p:sp>
        <p:nvSpPr>
          <p:cNvPr id="5" name="TextBox 4">
            <a:extLst>
              <a:ext uri="{FF2B5EF4-FFF2-40B4-BE49-F238E27FC236}">
                <a16:creationId xmlns:a16="http://schemas.microsoft.com/office/drawing/2014/main" id="{01275ABD-6F54-744E-91C3-8D7AFF9E1707}"/>
              </a:ext>
            </a:extLst>
          </p:cNvPr>
          <p:cNvSpPr txBox="1"/>
          <p:nvPr/>
        </p:nvSpPr>
        <p:spPr>
          <a:xfrm>
            <a:off x="6096000" y="1020365"/>
            <a:ext cx="5689600" cy="3416320"/>
          </a:xfrm>
          <a:prstGeom prst="rect">
            <a:avLst/>
          </a:prstGeom>
          <a:solidFill>
            <a:schemeClr val="bg1"/>
          </a:solidFill>
          <a:ln>
            <a:solidFill>
              <a:schemeClr val="tx1">
                <a:lumMod val="50000"/>
              </a:schemeClr>
            </a:solidFill>
          </a:ln>
        </p:spPr>
        <p:txBody>
          <a:bodyPr wrap="square" rtlCol="0">
            <a:spAutoFit/>
          </a:bodyPr>
          <a:lstStyle/>
          <a:p>
            <a:r>
              <a:rPr lang="en-US" sz="1200" dirty="0">
                <a:latin typeface="Calibri" panose="020F0502020204030204" pitchFamily="34" charset="0"/>
                <a:cs typeface="Calibri" panose="020F0502020204030204" pitchFamily="34" charset="0"/>
              </a:rPr>
              <a:t>computer&gt;./Create_VRMgrid </a:t>
            </a:r>
          </a:p>
          <a:p>
            <a:r>
              <a:rPr lang="en-US" sz="1200" dirty="0">
                <a:latin typeface="Calibri" panose="020F0502020204030204" pitchFamily="34" charset="0"/>
                <a:cs typeface="Calibri" panose="020F0502020204030204" pitchFamily="34" charset="0"/>
              </a:rPr>
              <a:t>  </a:t>
            </a:r>
          </a:p>
          <a:p>
            <a:r>
              <a:rPr lang="en-US" sz="1200" dirty="0">
                <a:latin typeface="Calibri" panose="020F0502020204030204" pitchFamily="34" charset="0"/>
                <a:cs typeface="Calibri" panose="020F0502020204030204" pitchFamily="34" charset="0"/>
              </a:rPr>
              <a:t>Input Parameters:</a:t>
            </a:r>
          </a:p>
          <a:p>
            <a:r>
              <a:rPr lang="en-US" sz="1200" dirty="0">
                <a:latin typeface="Calibri" panose="020F0502020204030204" pitchFamily="34" charset="0"/>
                <a:cs typeface="Calibri" panose="020F0502020204030204" pitchFamily="34" charset="0"/>
              </a:rPr>
              <a:t>  --refine_type &lt;string&gt; ["CUBIT"] (Options: CUBIT | LOWCONN | LOWCONNold)</a:t>
            </a:r>
          </a:p>
          <a:p>
            <a:r>
              <a:rPr lang="en-US" sz="1200" dirty="0">
                <a:latin typeface="Calibri" panose="020F0502020204030204" pitchFamily="34" charset="0"/>
                <a:cs typeface="Calibri" panose="020F0502020204030204" pitchFamily="34" charset="0"/>
              </a:rPr>
              <a:t>  --grid_type &lt;string&gt; ["CubeSquared"] (Options: Icosahedral | CubeSquared)</a:t>
            </a:r>
          </a:p>
          <a:p>
            <a:r>
              <a:rPr lang="en-US" sz="1200" dirty="0">
                <a:latin typeface="Calibri" panose="020F0502020204030204" pitchFamily="34" charset="0"/>
                <a:cs typeface="Calibri" panose="020F0502020204030204" pitchFamily="34" charset="0"/>
              </a:rPr>
              <a:t>  --smooth_type &lt;string&gt; ["NONE"] (Options: NONE | SPRING | PRESSURE)</a:t>
            </a:r>
          </a:p>
          <a:p>
            <a:r>
              <a:rPr lang="en-US" sz="1200" dirty="0">
                <a:latin typeface="Calibri" panose="020F0502020204030204" pitchFamily="34" charset="0"/>
                <a:cs typeface="Calibri" panose="020F0502020204030204" pitchFamily="34" charset="0"/>
              </a:rPr>
              <a:t>  --resolution &lt;integer&gt; [30] </a:t>
            </a:r>
          </a:p>
          <a:p>
            <a:r>
              <a:rPr lang="en-US" sz="1200" dirty="0">
                <a:latin typeface="Calibri" panose="020F0502020204030204" pitchFamily="34" charset="0"/>
                <a:cs typeface="Calibri" panose="020F0502020204030204" pitchFamily="34" charset="0"/>
              </a:rPr>
              <a:t>  --refine_level &lt;integer&gt; [0] </a:t>
            </a:r>
          </a:p>
          <a:p>
            <a:r>
              <a:rPr lang="en-US" sz="1200" dirty="0">
                <a:latin typeface="Calibri" panose="020F0502020204030204" pitchFamily="34" charset="0"/>
                <a:cs typeface="Calibri" panose="020F0502020204030204" pitchFamily="34" charset="0"/>
              </a:rPr>
              <a:t>  --tessellate &lt;integer&gt; [0] </a:t>
            </a:r>
          </a:p>
          <a:p>
            <a:r>
              <a:rPr lang="en-US" sz="1200" dirty="0">
                <a:latin typeface="Calibri" panose="020F0502020204030204" pitchFamily="34" charset="0"/>
                <a:cs typeface="Calibri" panose="020F0502020204030204" pitchFamily="34" charset="0"/>
              </a:rPr>
              <a:t>  --subcells &lt;integer&gt; [0] </a:t>
            </a:r>
          </a:p>
          <a:p>
            <a:r>
              <a:rPr lang="en-US" sz="1200" dirty="0">
                <a:latin typeface="Calibri" panose="020F0502020204030204" pitchFamily="34" charset="0"/>
                <a:cs typeface="Calibri" panose="020F0502020204030204" pitchFamily="34" charset="0"/>
              </a:rPr>
              <a:t>  --smooth_dist &lt;integer&gt; [0] </a:t>
            </a:r>
          </a:p>
          <a:p>
            <a:r>
              <a:rPr lang="en-US" sz="1200" dirty="0">
                <a:latin typeface="Calibri" panose="020F0502020204030204" pitchFamily="34" charset="0"/>
                <a:cs typeface="Calibri" panose="020F0502020204030204" pitchFamily="34" charset="0"/>
              </a:rPr>
              <a:t>  --smooth_iter &lt;integer&gt; [0] </a:t>
            </a:r>
          </a:p>
          <a:p>
            <a:r>
              <a:rPr lang="en-US" sz="1200" dirty="0">
                <a:latin typeface="Calibri" panose="020F0502020204030204" pitchFamily="34" charset="0"/>
                <a:cs typeface="Calibri" panose="020F0502020204030204" pitchFamily="34" charset="0"/>
              </a:rPr>
              <a:t>  --reverse_orient &lt;bool&gt; [false] </a:t>
            </a:r>
          </a:p>
          <a:p>
            <a:r>
              <a:rPr lang="en-US" sz="1200" dirty="0">
                <a:latin typeface="Calibri" panose="020F0502020204030204" pitchFamily="34" charset="0"/>
                <a:cs typeface="Calibri" panose="020F0502020204030204" pitchFamily="34" charset="0"/>
              </a:rPr>
              <a:t>  --x_rotate &lt;double&gt; [0.000000] </a:t>
            </a:r>
          </a:p>
          <a:p>
            <a:r>
              <a:rPr lang="en-US" sz="1200" dirty="0">
                <a:latin typeface="Calibri" panose="020F0502020204030204" pitchFamily="34" charset="0"/>
                <a:cs typeface="Calibri" panose="020F0502020204030204" pitchFamily="34" charset="0"/>
              </a:rPr>
              <a:t>  --y_rotate &lt;double&gt; [0.000000] </a:t>
            </a:r>
          </a:p>
          <a:p>
            <a:r>
              <a:rPr lang="en-US" sz="1200" dirty="0">
                <a:latin typeface="Calibri" panose="020F0502020204030204" pitchFamily="34" charset="0"/>
                <a:cs typeface="Calibri" panose="020F0502020204030204" pitchFamily="34" charset="0"/>
              </a:rPr>
              <a:t>  --lon_shift &lt;double&gt; [0.000000] </a:t>
            </a:r>
          </a:p>
          <a:p>
            <a:r>
              <a:rPr lang="en-US" sz="1200" dirty="0">
                <a:latin typeface="Calibri" panose="020F0502020204030204" pitchFamily="34" charset="0"/>
                <a:cs typeface="Calibri" panose="020F0502020204030204" pitchFamily="34" charset="0"/>
              </a:rPr>
              <a:t>  --refine_file &lt;string&gt; ["NULL"] </a:t>
            </a:r>
          </a:p>
          <a:p>
            <a:r>
              <a:rPr lang="en-US" sz="1200" dirty="0">
                <a:latin typeface="Calibri" panose="020F0502020204030204" pitchFamily="34" charset="0"/>
                <a:cs typeface="Calibri" panose="020F0502020204030204" pitchFamily="34" charset="0"/>
              </a:rPr>
              <a:t>  --output &lt;string&gt; ["NULL"] </a:t>
            </a:r>
          </a:p>
        </p:txBody>
      </p:sp>
      <p:sp>
        <p:nvSpPr>
          <p:cNvPr id="6" name="TextBox 5">
            <a:extLst>
              <a:ext uri="{FF2B5EF4-FFF2-40B4-BE49-F238E27FC236}">
                <a16:creationId xmlns:a16="http://schemas.microsoft.com/office/drawing/2014/main" id="{34F025C8-D5B6-3E4A-9CFF-DE9C6EFE8BFE}"/>
              </a:ext>
            </a:extLst>
          </p:cNvPr>
          <p:cNvSpPr txBox="1"/>
          <p:nvPr/>
        </p:nvSpPr>
        <p:spPr>
          <a:xfrm>
            <a:off x="1066800" y="4650044"/>
            <a:ext cx="8971279" cy="138499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Once the EXODUS file is created, transfer it to Cheyenne to create a repository:</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Create $(AMWG_REPO)/</a:t>
            </a:r>
            <a:r>
              <a:rPr lang="en-US" dirty="0">
                <a:solidFill>
                  <a:srgbClr val="C00000"/>
                </a:solidFill>
                <a:latin typeface="Calibri" panose="020F0502020204030204" pitchFamily="34" charset="0"/>
                <a:cs typeface="Calibri" panose="020F0502020204030204" pitchFamily="34" charset="0"/>
              </a:rPr>
              <a:t>ne0np4.SAMGRID01.ne30x4</a:t>
            </a:r>
            <a:r>
              <a:rPr lang="en-US" dirty="0">
                <a:latin typeface="Calibri" panose="020F0502020204030204" pitchFamily="34" charset="0"/>
                <a:cs typeface="Calibri" panose="020F0502020204030204" pitchFamily="34" charset="0"/>
              </a:rPr>
              <a:t>/</a:t>
            </a:r>
          </a:p>
          <a:p>
            <a:r>
              <a:rPr lang="en-US" dirty="0">
                <a:latin typeface="Calibri" panose="020F0502020204030204" pitchFamily="34" charset="0"/>
                <a:cs typeface="Calibri" panose="020F0502020204030204" pitchFamily="34" charset="0"/>
              </a:rPr>
              <a:t>Create $(AMWG_REPO)/</a:t>
            </a:r>
            <a:r>
              <a:rPr lang="en-US" dirty="0">
                <a:solidFill>
                  <a:srgbClr val="C00000"/>
                </a:solidFill>
                <a:latin typeface="Calibri" panose="020F0502020204030204" pitchFamily="34" charset="0"/>
                <a:cs typeface="Calibri" panose="020F0502020204030204" pitchFamily="34" charset="0"/>
              </a:rPr>
              <a:t>ne0np4.SAMGRID01.ne30x4</a:t>
            </a:r>
            <a:r>
              <a:rPr lang="en-US" dirty="0">
                <a:latin typeface="Calibri" panose="020F0502020204030204" pitchFamily="34" charset="0"/>
                <a:cs typeface="Calibri" panose="020F0502020204030204" pitchFamily="34" charset="0"/>
              </a:rPr>
              <a:t>/grids/    </a:t>
            </a:r>
            <a:r>
              <a:rPr lang="en-US" dirty="0">
                <a:latin typeface="Calibri" panose="020F0502020204030204" pitchFamily="34" charset="0"/>
                <a:cs typeface="Calibri" panose="020F0502020204030204" pitchFamily="34" charset="0"/>
                <a:sym typeface="Wingdings" pitchFamily="2" charset="2"/>
              </a:rPr>
              <a:t> </a:t>
            </a:r>
            <a:r>
              <a:rPr lang="en-US" dirty="0">
                <a:solidFill>
                  <a:srgbClr val="C00000"/>
                </a:solidFill>
                <a:latin typeface="Calibri" panose="020F0502020204030204" pitchFamily="34" charset="0"/>
                <a:cs typeface="Calibri" panose="020F0502020204030204" pitchFamily="34" charset="0"/>
                <a:sym typeface="Wingdings" pitchFamily="2" charset="2"/>
              </a:rPr>
              <a:t>NOTE the naming conventions. </a:t>
            </a:r>
            <a:endParaRPr lang="en-US" dirty="0">
              <a:solidFill>
                <a:srgbClr val="C00000"/>
              </a:solidFill>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Copy </a:t>
            </a:r>
            <a:r>
              <a:rPr lang="en-US" dirty="0">
                <a:solidFill>
                  <a:srgbClr val="C00000"/>
                </a:solidFill>
                <a:latin typeface="Calibri" panose="020F0502020204030204" pitchFamily="34" charset="0"/>
                <a:cs typeface="Calibri" panose="020F0502020204030204" pitchFamily="34" charset="0"/>
              </a:rPr>
              <a:t>SAMGRID01_ne30x4_EXODUS.nc </a:t>
            </a:r>
            <a:r>
              <a:rPr lang="en-US" dirty="0">
                <a:latin typeface="Calibri" panose="020F0502020204030204" pitchFamily="34" charset="0"/>
                <a:cs typeface="Calibri" panose="020F0502020204030204" pitchFamily="34" charset="0"/>
              </a:rPr>
              <a:t>to the grids/ directory. </a:t>
            </a:r>
          </a:p>
          <a:p>
            <a:endParaRPr lang="en-US" dirty="0"/>
          </a:p>
        </p:txBody>
      </p:sp>
    </p:spTree>
    <p:extLst>
      <p:ext uri="{BB962C8B-B14F-4D97-AF65-F5344CB8AC3E}">
        <p14:creationId xmlns:p14="http://schemas.microsoft.com/office/powerpoint/2010/main" val="146822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(2) Creating a New Grid</a:t>
            </a:r>
          </a:p>
        </p:txBody>
      </p:sp>
      <p:sp>
        <p:nvSpPr>
          <p:cNvPr id="3" name="TextBox 2">
            <a:extLst>
              <a:ext uri="{FF2B5EF4-FFF2-40B4-BE49-F238E27FC236}">
                <a16:creationId xmlns:a16="http://schemas.microsoft.com/office/drawing/2014/main" id="{E438F67B-2774-424A-8C24-F1564EC85EB1}"/>
              </a:ext>
            </a:extLst>
          </p:cNvPr>
          <p:cNvSpPr txBox="1"/>
          <p:nvPr/>
        </p:nvSpPr>
        <p:spPr>
          <a:xfrm>
            <a:off x="1871390" y="1678427"/>
            <a:ext cx="6721596" cy="203132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At this point, users should refer to the file </a:t>
            </a:r>
            <a:r>
              <a:rPr lang="en-US" dirty="0">
                <a:solidFill>
                  <a:srgbClr val="C00000"/>
                </a:solidFill>
                <a:latin typeface="Calibri" panose="020F0502020204030204" pitchFamily="34" charset="0"/>
                <a:cs typeface="Calibri" panose="020F0502020204030204" pitchFamily="34" charset="0"/>
              </a:rPr>
              <a:t>AMWG_DEMO_FEB21-Notes</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In the directory: /glade/scratch/patc/AMWG_DEMO_FEB21/Demo_Files</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This file contains the step-by-step command I used to create and use an ne30 grid with a regional ne120 refinement over the South American continent.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Included </a:t>
            </a:r>
            <a:r>
              <a:rPr lang="en-US" dirty="0">
                <a:solidFill>
                  <a:schemeClr val="accent4">
                    <a:lumMod val="10000"/>
                  </a:schemeClr>
                </a:solidFill>
                <a:latin typeface="Calibri" panose="020F0502020204030204" pitchFamily="34" charset="0"/>
                <a:cs typeface="Calibri" panose="020F0502020204030204" pitchFamily="34" charset="0"/>
              </a:rPr>
              <a:t>are informative notes </a:t>
            </a:r>
            <a:r>
              <a:rPr lang="en-US" dirty="0">
                <a:latin typeface="Calibri" panose="020F0502020204030204" pitchFamily="34" charset="0"/>
                <a:cs typeface="Calibri" panose="020F0502020204030204" pitchFamily="34" charset="0"/>
              </a:rPr>
              <a:t>that were made along the way. </a:t>
            </a:r>
          </a:p>
        </p:txBody>
      </p:sp>
      <p:sp>
        <p:nvSpPr>
          <p:cNvPr id="4" name="TextBox 3">
            <a:extLst>
              <a:ext uri="{FF2B5EF4-FFF2-40B4-BE49-F238E27FC236}">
                <a16:creationId xmlns:a16="http://schemas.microsoft.com/office/drawing/2014/main" id="{105C1F24-987D-F149-8A1F-76A8F2571503}"/>
              </a:ext>
            </a:extLst>
          </p:cNvPr>
          <p:cNvSpPr txBox="1"/>
          <p:nvPr/>
        </p:nvSpPr>
        <p:spPr>
          <a:xfrm>
            <a:off x="1188720" y="915936"/>
            <a:ext cx="5724394" cy="307777"/>
          </a:xfrm>
          <a:prstGeom prst="rect">
            <a:avLst/>
          </a:prstGeom>
          <a:noFill/>
        </p:spPr>
        <p:txBody>
          <a:bodyPr wrap="square" rtlCol="0">
            <a:spAutoFit/>
          </a:bodyPr>
          <a:lstStyle/>
          <a:p>
            <a:r>
              <a:rPr lang="en-US" b="1" u="sng" dirty="0">
                <a:latin typeface="Calibri" panose="020F0502020204030204" pitchFamily="34" charset="0"/>
                <a:cs typeface="Calibri" panose="020F0502020204030204" pitchFamily="34" charset="0"/>
              </a:rPr>
              <a:t>Demonstration: Creating a South American refinement grid</a:t>
            </a:r>
          </a:p>
        </p:txBody>
      </p:sp>
    </p:spTree>
    <p:extLst>
      <p:ext uri="{BB962C8B-B14F-4D97-AF65-F5344CB8AC3E}">
        <p14:creationId xmlns:p14="http://schemas.microsoft.com/office/powerpoint/2010/main" val="341214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1981200" y="156299"/>
            <a:ext cx="8229600" cy="377100"/>
          </a:xfrm>
          <a:prstGeom prst="rect">
            <a:avLst/>
          </a:prstGeom>
          <a:noFill/>
          <a:ln>
            <a:noFill/>
          </a:ln>
        </p:spPr>
        <p:txBody>
          <a:bodyPr spcFirstLastPara="1" wrap="square" lIns="91425" tIns="45700" rIns="91425" bIns="45700" anchor="ctr" anchorCtr="0">
            <a:noAutofit/>
          </a:bodyPr>
          <a:lstStyle/>
          <a:p>
            <a:pPr algn="l">
              <a:buSzPts val="2025"/>
            </a:pPr>
            <a:r>
              <a:rPr lang="en-US" sz="2025" dirty="0"/>
              <a:t>(2) Creating a New Grid</a:t>
            </a:r>
            <a:endParaRPr sz="2025" dirty="0"/>
          </a:p>
        </p:txBody>
      </p:sp>
      <p:sp>
        <p:nvSpPr>
          <p:cNvPr id="4" name="TextBox 3">
            <a:extLst>
              <a:ext uri="{FF2B5EF4-FFF2-40B4-BE49-F238E27FC236}">
                <a16:creationId xmlns:a16="http://schemas.microsoft.com/office/drawing/2014/main" id="{3E251D1A-A8B0-6F41-9482-158BB5C63875}"/>
              </a:ext>
            </a:extLst>
          </p:cNvPr>
          <p:cNvSpPr txBox="1"/>
          <p:nvPr/>
        </p:nvSpPr>
        <p:spPr>
          <a:xfrm>
            <a:off x="103924" y="788927"/>
            <a:ext cx="5890476" cy="5940088"/>
          </a:xfrm>
          <a:prstGeom prst="rect">
            <a:avLst/>
          </a:prstGeom>
          <a:noFill/>
          <a:ln>
            <a:solidFill>
              <a:schemeClr val="accent1"/>
            </a:solidFill>
          </a:ln>
        </p:spPr>
        <p:txBody>
          <a:bodyPr wrap="square" rtlCol="0">
            <a:spAutoFit/>
          </a:bodyPr>
          <a:lstStyle/>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(3) Create a new VR grid</a:t>
            </a:r>
          </a:p>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cheyenne% execdav</a:t>
            </a:r>
          </a:p>
          <a:p>
            <a:r>
              <a:rPr lang="en-US" sz="1000" dirty="0">
                <a:latin typeface="Calibri" panose="020F0502020204030204" pitchFamily="34" charset="0"/>
                <a:cs typeface="Calibri" panose="020F0502020204030204" pitchFamily="34" charset="0"/>
              </a:rPr>
              <a:t>casper% cd $(AMWG_DEMO_FEB21)/src/Community_Mesh_Generation_Toolkit/VRM_tools/VRM_Editor/src</a:t>
            </a:r>
          </a:p>
          <a:p>
            <a:r>
              <a:rPr lang="en-US" sz="1000" dirty="0">
                <a:latin typeface="Calibri" panose="020F0502020204030204" pitchFamily="34" charset="0"/>
                <a:cs typeface="Calibri" panose="020F0502020204030204" pitchFamily="34" charset="0"/>
              </a:rPr>
              <a:t>casper% module load gnu/9.1.0</a:t>
            </a:r>
          </a:p>
          <a:p>
            <a:r>
              <a:rPr lang="en-US" sz="1000" dirty="0">
                <a:latin typeface="Calibri" panose="020F0502020204030204" pitchFamily="34" charset="0"/>
                <a:cs typeface="Calibri" panose="020F0502020204030204" pitchFamily="34" charset="0"/>
              </a:rPr>
              <a:t>casper% ./VRM_Editor</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**NOTE**:</a:t>
            </a: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The example grid will be an ne30 grid with a ne120 refinement centered over South America in </a:t>
            </a:r>
          </a:p>
          <a:p>
            <a:r>
              <a:rPr lang="en-US" sz="1000" dirty="0">
                <a:latin typeface="Calibri" panose="020F0502020204030204" pitchFamily="34" charset="0"/>
                <a:cs typeface="Calibri" panose="020F0502020204030204" pitchFamily="34" charset="0"/>
              </a:rPr>
              <a:t>which the refinement region is a rectangle that is quasi-aligned with the rectangular grid of the </a:t>
            </a:r>
          </a:p>
          <a:p>
            <a:r>
              <a:rPr lang="en-US" sz="1000" dirty="0">
                <a:latin typeface="Calibri" panose="020F0502020204030204" pitchFamily="34" charset="0"/>
                <a:cs typeface="Calibri" panose="020F0502020204030204" pitchFamily="34" charset="0"/>
              </a:rPr>
              <a:t>cube face.  (equi-distant w.r.t. great circle lengths)</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The nomenclature for the resulting EXODUS file is:</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SAMGRID01_ne30x4_EXODUS.nc</a:t>
            </a:r>
            <a:br>
              <a:rPr lang="en-US" sz="1000" dirty="0">
                <a:latin typeface="Calibri" panose="020F0502020204030204" pitchFamily="34" charset="0"/>
                <a:cs typeface="Calibri" panose="020F0502020204030204" pitchFamily="34" charset="0"/>
              </a:rPr>
            </a:br>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VRM_Editor:</a:t>
            </a: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As a general rule, we always want to try and center the refined region</a:t>
            </a:r>
          </a:p>
          <a:p>
            <a:r>
              <a:rPr lang="en-US" sz="1000" dirty="0">
                <a:latin typeface="Calibri" panose="020F0502020204030204" pitchFamily="34" charset="0"/>
                <a:cs typeface="Calibri" panose="020F0502020204030204" pitchFamily="34" charset="0"/>
              </a:rPr>
              <a:t>     on a cube face. For this grid, that means S.America.</a:t>
            </a:r>
          </a:p>
          <a:p>
            <a:r>
              <a:rPr lang="en-US" sz="1000" dirty="0">
                <a:latin typeface="Calibri" panose="020F0502020204030204" pitchFamily="34" charset="0"/>
                <a:cs typeface="Calibri" panose="020F0502020204030204" pitchFamily="34" charset="0"/>
              </a:rPr>
              <a:t>     -Create a default grid - click -&gt;Generate VarMesh</a:t>
            </a:r>
          </a:p>
          <a:p>
            <a:r>
              <a:rPr lang="en-US" sz="1000" dirty="0">
                <a:latin typeface="Calibri" panose="020F0502020204030204" pitchFamily="34" charset="0"/>
                <a:cs typeface="Calibri" panose="020F0502020204030204" pitchFamily="34" charset="0"/>
              </a:rPr>
              <a:t>     -Zoom in on S. America</a:t>
            </a:r>
          </a:p>
          <a:p>
            <a:r>
              <a:rPr lang="en-US" sz="1000" dirty="0">
                <a:latin typeface="Calibri" panose="020F0502020204030204" pitchFamily="34" charset="0"/>
                <a:cs typeface="Calibri" panose="020F0502020204030204" pitchFamily="34" charset="0"/>
              </a:rPr>
              <a:t>     -Set the grid rotation values to center on S.America:</a:t>
            </a:r>
          </a:p>
          <a:p>
            <a:r>
              <a:rPr lang="en-US" sz="1000" dirty="0">
                <a:latin typeface="Calibri" panose="020F0502020204030204" pitchFamily="34" charset="0"/>
                <a:cs typeface="Calibri" panose="020F0502020204030204" pitchFamily="34" charset="0"/>
              </a:rPr>
              <a:t>        Lon = 30. , X = 21.                  -&gt;Generate VarMesh</a:t>
            </a:r>
          </a:p>
          <a:p>
            <a:r>
              <a:rPr lang="en-US" sz="1000" dirty="0">
                <a:latin typeface="Calibri" panose="020F0502020204030204" pitchFamily="34" charset="0"/>
                <a:cs typeface="Calibri" panose="020F0502020204030204" pitchFamily="34" charset="0"/>
              </a:rPr>
              <a:t>     - The grid line now provide a guide for creating the</a:t>
            </a:r>
          </a:p>
          <a:p>
            <a:r>
              <a:rPr lang="en-US" sz="1000" dirty="0">
                <a:latin typeface="Calibri" panose="020F0502020204030204" pitchFamily="34" charset="0"/>
                <a:cs typeface="Calibri" panose="020F0502020204030204" pitchFamily="34" charset="0"/>
              </a:rPr>
              <a:t>       rectangular region.</a:t>
            </a:r>
          </a:p>
          <a:p>
            <a:r>
              <a:rPr lang="en-US" sz="1000" dirty="0">
                <a:latin typeface="Calibri" panose="020F0502020204030204" pitchFamily="34" charset="0"/>
                <a:cs typeface="Calibri" panose="020F0502020204030204" pitchFamily="34" charset="0"/>
              </a:rPr>
              <a:t>         Use the Polygon Editor create the refinement region.</a:t>
            </a:r>
          </a:p>
          <a:p>
            <a:br>
              <a:rPr lang="en-US" sz="1000" dirty="0">
                <a:latin typeface="Calibri" panose="020F0502020204030204" pitchFamily="34" charset="0"/>
                <a:cs typeface="Calibri" panose="020F0502020204030204" pitchFamily="34" charset="0"/>
              </a:rPr>
            </a:br>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SAVE:  Actions -&gt; Save Refinement Map</a:t>
            </a:r>
          </a:p>
          <a:p>
            <a:r>
              <a:rPr lang="en-US" sz="1000" dirty="0">
                <a:latin typeface="Calibri" panose="020F0502020204030204" pitchFamily="34" charset="0"/>
                <a:cs typeface="Calibri" panose="020F0502020204030204" pitchFamily="34" charset="0"/>
              </a:rPr>
              <a:t>                   ---&gt; </a:t>
            </a:r>
            <a:r>
              <a:rPr lang="en-US" sz="1000" dirty="0">
                <a:solidFill>
                  <a:srgbClr val="C00000"/>
                </a:solidFill>
                <a:latin typeface="Calibri" panose="020F0502020204030204" pitchFamily="34" charset="0"/>
                <a:cs typeface="Calibri" panose="020F0502020204030204" pitchFamily="34" charset="0"/>
              </a:rPr>
              <a:t>REFMAP_SAMGRID01_Z30-X21</a:t>
            </a:r>
            <a:br>
              <a:rPr lang="en-US" sz="1000" dirty="0">
                <a:latin typeface="Calibri" panose="020F0502020204030204" pitchFamily="34" charset="0"/>
                <a:cs typeface="Calibri" panose="020F0502020204030204" pitchFamily="34" charset="0"/>
              </a:rPr>
            </a:br>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 Create initial grid: CUBIT/NOSMOOTH/ Refine=2</a:t>
            </a:r>
          </a:p>
        </p:txBody>
      </p:sp>
      <p:sp>
        <p:nvSpPr>
          <p:cNvPr id="5" name="TextBox 4">
            <a:extLst>
              <a:ext uri="{FF2B5EF4-FFF2-40B4-BE49-F238E27FC236}">
                <a16:creationId xmlns:a16="http://schemas.microsoft.com/office/drawing/2014/main" id="{91A60EE8-0F3A-4C49-B421-A1B7C48DF169}"/>
              </a:ext>
            </a:extLst>
          </p:cNvPr>
          <p:cNvSpPr txBox="1"/>
          <p:nvPr/>
        </p:nvSpPr>
        <p:spPr>
          <a:xfrm>
            <a:off x="6096000" y="788927"/>
            <a:ext cx="6096000" cy="5940088"/>
          </a:xfrm>
          <a:prstGeom prst="rect">
            <a:avLst/>
          </a:prstGeom>
          <a:noFill/>
          <a:ln>
            <a:solidFill>
              <a:schemeClr val="accent1"/>
            </a:solidFill>
          </a:ln>
        </p:spPr>
        <p:txBody>
          <a:bodyPr wrap="square" rtlCol="0">
            <a:spAutoFit/>
          </a:bodyPr>
          <a:lstStyle/>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**NOTE**:   {SEE: Img_SAMGRID01_1.png}</a:t>
            </a:r>
          </a:p>
          <a:p>
            <a:r>
              <a:rPr lang="en-US" sz="1000" dirty="0">
                <a:latin typeface="Calibri" panose="020F0502020204030204" pitchFamily="34" charset="0"/>
                <a:cs typeface="Calibri" panose="020F0502020204030204" pitchFamily="34" charset="0"/>
              </a:rPr>
              <a:t>       ---------------  The geometric structure of the templates used for transition elements.</a:t>
            </a:r>
          </a:p>
          <a:p>
            <a:r>
              <a:rPr lang="en-US" sz="1000" dirty="0">
                <a:latin typeface="Calibri" panose="020F0502020204030204" pitchFamily="34" charset="0"/>
                <a:cs typeface="Calibri" panose="020F0502020204030204" pitchFamily="34" charset="0"/>
              </a:rPr>
              <a:t>                   Note also, that the transition region(ne60) is small and not uniform around the perimeter.</a:t>
            </a:r>
            <a:br>
              <a:rPr lang="en-US" sz="1000" dirty="0">
                <a:latin typeface="Calibri" panose="020F0502020204030204" pitchFamily="34" charset="0"/>
                <a:cs typeface="Calibri" panose="020F0502020204030204" pitchFamily="34" charset="0"/>
              </a:rPr>
            </a:br>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 Two settings that help with this are the Refine Type and Smoothing options. The LOWCONN uses</a:t>
            </a:r>
          </a:p>
          <a:p>
            <a:r>
              <a:rPr lang="en-US" sz="1000" dirty="0">
                <a:latin typeface="Calibri" panose="020F0502020204030204" pitchFamily="34" charset="0"/>
                <a:cs typeface="Calibri" panose="020F0502020204030204" pitchFamily="34" charset="0"/>
              </a:rPr>
              <a:t>        templates that span 2x2 base elements to transition between resolutions, and the SPRING </a:t>
            </a:r>
          </a:p>
          <a:p>
            <a:r>
              <a:rPr lang="en-US" sz="1000" dirty="0">
                <a:latin typeface="Calibri" panose="020F0502020204030204" pitchFamily="34" charset="0"/>
                <a:cs typeface="Calibri" panose="020F0502020204030204" pitchFamily="34" charset="0"/>
              </a:rPr>
              <a:t>        smoothing rounds out the element shapes to ~reduce~ sharp angles.</a:t>
            </a:r>
            <a:br>
              <a:rPr lang="en-US" sz="1000" dirty="0">
                <a:latin typeface="Calibri" panose="020F0502020204030204" pitchFamily="34" charset="0"/>
                <a:cs typeface="Calibri" panose="020F0502020204030204" pitchFamily="34" charset="0"/>
              </a:rPr>
            </a:br>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LOWCONN  SPRING: 3@3</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SAVE:  Actions -&gt; Write Exodus File</a:t>
            </a:r>
          </a:p>
          <a:p>
            <a:r>
              <a:rPr lang="en-US" sz="1000" dirty="0">
                <a:latin typeface="Calibri" panose="020F0502020204030204" pitchFamily="34" charset="0"/>
                <a:cs typeface="Calibri" panose="020F0502020204030204" pitchFamily="34" charset="0"/>
              </a:rPr>
              <a:t>                   ---&gt; </a:t>
            </a:r>
            <a:r>
              <a:rPr lang="en-US" sz="1000" dirty="0">
                <a:solidFill>
                  <a:srgbClr val="C00000"/>
                </a:solidFill>
                <a:latin typeface="Calibri" panose="020F0502020204030204" pitchFamily="34" charset="0"/>
                <a:cs typeface="Calibri" panose="020F0502020204030204" pitchFamily="34" charset="0"/>
              </a:rPr>
              <a:t>SAMGRID01_ne30x4_EXODUS.nc</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**NOTE**:   {SEE: Img_SAMGRID01_2.png}</a:t>
            </a:r>
          </a:p>
          <a:p>
            <a:r>
              <a:rPr lang="en-US" sz="1000" dirty="0">
                <a:latin typeface="Calibri" panose="020F0502020204030204" pitchFamily="34" charset="0"/>
                <a:cs typeface="Calibri" panose="020F0502020204030204" pitchFamily="34" charset="0"/>
              </a:rPr>
              <a:t>       ---------------  The smooth and uniform nature of the transition around  the perimeter.</a:t>
            </a:r>
          </a:p>
          <a:p>
            <a:r>
              <a:rPr lang="en-US" sz="1000" dirty="0">
                <a:latin typeface="Calibri" panose="020F0502020204030204" pitchFamily="34" charset="0"/>
                <a:cs typeface="Calibri" panose="020F0502020204030204" pitchFamily="34" charset="0"/>
              </a:rPr>
              <a:t>                             A good rule of thumb: The nicer the grid looks, the more uniform and symmetric it is, the </a:t>
            </a:r>
          </a:p>
          <a:p>
            <a:r>
              <a:rPr lang="en-US" sz="1000" dirty="0">
                <a:latin typeface="Calibri" panose="020F0502020204030204" pitchFamily="34" charset="0"/>
                <a:cs typeface="Calibri" panose="020F0502020204030204" pitchFamily="34" charset="0"/>
              </a:rPr>
              <a:t>                             better it tends to behave numerically.</a:t>
            </a:r>
          </a:p>
          <a:p>
            <a:r>
              <a:rPr lang="en-US" sz="1000" dirty="0">
                <a:latin typeface="Calibri" panose="020F0502020204030204" pitchFamily="34" charset="0"/>
                <a:cs typeface="Calibri" panose="020F0502020204030204" pitchFamily="34" charset="0"/>
              </a:rPr>
              <a:t>                             For some uses, the width of the transition region does not matter (e.g. nudged boundary </a:t>
            </a:r>
          </a:p>
          <a:p>
            <a:r>
              <a:rPr lang="en-US" sz="1000" dirty="0">
                <a:latin typeface="Calibri" panose="020F0502020204030204" pitchFamily="34" charset="0"/>
                <a:cs typeface="Calibri" panose="020F0502020204030204" pitchFamily="34" charset="0"/>
              </a:rPr>
              <a:t>                             conditions). In other cases it is desirable to have a more gradual transition between the </a:t>
            </a:r>
          </a:p>
          <a:p>
            <a:r>
              <a:rPr lang="en-US" sz="1000" dirty="0">
                <a:latin typeface="Calibri" panose="020F0502020204030204" pitchFamily="34" charset="0"/>
                <a:cs typeface="Calibri" panose="020F0502020204030204" pitchFamily="34" charset="0"/>
              </a:rPr>
              <a:t>                             high and low res regions.</a:t>
            </a:r>
            <a:br>
              <a:rPr lang="en-US" sz="1000" dirty="0">
                <a:latin typeface="Calibri" panose="020F0502020204030204" pitchFamily="34" charset="0"/>
                <a:cs typeface="Calibri" panose="020F0502020204030204" pitchFamily="34" charset="0"/>
              </a:rPr>
            </a:br>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 Use the polygon editor to add a 0.5 halo around the region.</a:t>
            </a: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**NOTE**:   {SEE: Img_SAMGRID01_3.png}</a:t>
            </a:r>
          </a:p>
          <a:p>
            <a:r>
              <a:rPr lang="en-US" sz="1000" dirty="0">
                <a:latin typeface="Calibri" panose="020F0502020204030204" pitchFamily="34" charset="0"/>
                <a:cs typeface="Calibri" panose="020F0502020204030204" pitchFamily="34" charset="0"/>
              </a:rPr>
              <a:t>       ---------------  The resulting grid extends the transition but uniformity and symmetry are out the </a:t>
            </a:r>
          </a:p>
          <a:p>
            <a:r>
              <a:rPr lang="en-US" sz="1000" dirty="0">
                <a:latin typeface="Calibri" panose="020F0502020204030204" pitchFamily="34" charset="0"/>
                <a:cs typeface="Calibri" panose="020F0502020204030204" pitchFamily="34" charset="0"/>
              </a:rPr>
              <a:t>                             window. The command line program offers a method to fix this sort of behavior.</a:t>
            </a:r>
          </a:p>
          <a:p>
            <a:r>
              <a:rPr lang="en-US" sz="1000" dirty="0">
                <a:latin typeface="Calibri" panose="020F0502020204030204" pitchFamily="34" charset="0"/>
                <a:cs typeface="Calibri" panose="020F0502020204030204" pitchFamily="34" charset="0"/>
              </a:rPr>
              <a:t>                              As an alternative to this, slight modifications to the rotation angles will change the </a:t>
            </a:r>
          </a:p>
          <a:p>
            <a:r>
              <a:rPr lang="en-US" sz="1000" dirty="0">
                <a:latin typeface="Calibri" panose="020F0502020204030204" pitchFamily="34" charset="0"/>
                <a:cs typeface="Calibri" panose="020F0502020204030204" pitchFamily="34" charset="0"/>
              </a:rPr>
              <a:t>                              roundoffs in the refinement software which leads to better/worse behavior.</a:t>
            </a:r>
          </a:p>
          <a:p>
            <a:r>
              <a:rPr lang="en-US" sz="1000" dirty="0">
                <a:latin typeface="Calibri" panose="020F0502020204030204" pitchFamily="34" charset="0"/>
                <a:cs typeface="Calibri" panose="020F0502020204030204" pitchFamily="34" charset="0"/>
              </a:rPr>
              <a:t>                              Iteratively adjusting these values invariably leads to a well behaver grid.</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In this case: X=22.5 Lon=30.7</a:t>
            </a:r>
          </a:p>
          <a:p>
            <a:r>
              <a:rPr lang="en-US" sz="1000" dirty="0">
                <a:latin typeface="Calibri" panose="020F0502020204030204" pitchFamily="34" charset="0"/>
                <a:cs typeface="Calibri" panose="020F0502020204030204" pitchFamily="34" charset="0"/>
              </a:rPr>
              <a:t>                   {SEE: Img_SAMGRID01_4.png}</a:t>
            </a:r>
          </a:p>
          <a:p>
            <a:r>
              <a:rPr lang="en-US" sz="1000" dirty="0">
                <a:latin typeface="Calibri" panose="020F0502020204030204" pitchFamily="34" charset="0"/>
                <a:cs typeface="Calibri" panose="020F0502020204030204" pitchFamily="34" charset="0"/>
              </a:rPr>
              <a:t>           SAVE:  Actions -&gt; Save Refinement Map</a:t>
            </a:r>
          </a:p>
          <a:p>
            <a:r>
              <a:rPr lang="en-US" sz="1000" dirty="0">
                <a:latin typeface="Calibri" panose="020F0502020204030204" pitchFamily="34" charset="0"/>
                <a:cs typeface="Calibri" panose="020F0502020204030204" pitchFamily="34" charset="0"/>
              </a:rPr>
              <a:t>                   ---&gt; </a:t>
            </a:r>
            <a:r>
              <a:rPr lang="en-US" sz="1000" dirty="0">
                <a:solidFill>
                  <a:srgbClr val="C00000"/>
                </a:solidFill>
                <a:latin typeface="Calibri" panose="020F0502020204030204" pitchFamily="34" charset="0"/>
                <a:cs typeface="Calibri" panose="020F0502020204030204" pitchFamily="34" charset="0"/>
              </a:rPr>
              <a:t>REFMAP_SAMGRID01_Z30.7-X22.5-HALO</a:t>
            </a:r>
          </a:p>
          <a:p>
            <a:r>
              <a:rPr lang="en-US" sz="1000" dirty="0">
                <a:latin typeface="Calibri" panose="020F0502020204030204" pitchFamily="34" charset="0"/>
                <a:cs typeface="Calibri" panose="020F0502020204030204" pitchFamily="34" charset="0"/>
              </a:rPr>
              <a:t>           SAVE:  Actions -&gt; Write Exodus File</a:t>
            </a:r>
          </a:p>
          <a:p>
            <a:r>
              <a:rPr lang="en-US" sz="1000" dirty="0">
                <a:latin typeface="Calibri" panose="020F0502020204030204" pitchFamily="34" charset="0"/>
                <a:cs typeface="Calibri" panose="020F0502020204030204" pitchFamily="34" charset="0"/>
              </a:rPr>
              <a:t>                   ---&gt; </a:t>
            </a:r>
            <a:r>
              <a:rPr lang="en-US" sz="1000" dirty="0">
                <a:solidFill>
                  <a:srgbClr val="C00000"/>
                </a:solidFill>
                <a:latin typeface="Calibri" panose="020F0502020204030204" pitchFamily="34" charset="0"/>
                <a:cs typeface="Calibri" panose="020F0502020204030204" pitchFamily="34" charset="0"/>
              </a:rPr>
              <a:t>SAMHALO01_ne30x4_EXODUS.nc</a:t>
            </a:r>
          </a:p>
        </p:txBody>
      </p:sp>
    </p:spTree>
    <p:extLst>
      <p:ext uri="{BB962C8B-B14F-4D97-AF65-F5344CB8AC3E}">
        <p14:creationId xmlns:p14="http://schemas.microsoft.com/office/powerpoint/2010/main" val="2872723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1981200" y="156299"/>
            <a:ext cx="8229600" cy="377100"/>
          </a:xfrm>
          <a:prstGeom prst="rect">
            <a:avLst/>
          </a:prstGeom>
          <a:noFill/>
          <a:ln>
            <a:noFill/>
          </a:ln>
        </p:spPr>
        <p:txBody>
          <a:bodyPr spcFirstLastPara="1" wrap="square" lIns="91425" tIns="45700" rIns="91425" bIns="45700" anchor="ctr" anchorCtr="0">
            <a:noAutofit/>
          </a:bodyPr>
          <a:lstStyle/>
          <a:p>
            <a:pPr algn="l">
              <a:buSzPts val="2025"/>
            </a:pPr>
            <a:r>
              <a:rPr lang="en-US" sz="2025" dirty="0"/>
              <a:t>(2) Creating a New Grid</a:t>
            </a:r>
            <a:endParaRPr sz="2025" dirty="0"/>
          </a:p>
        </p:txBody>
      </p:sp>
      <p:sp>
        <p:nvSpPr>
          <p:cNvPr id="5" name="Title 1">
            <a:extLst>
              <a:ext uri="{FF2B5EF4-FFF2-40B4-BE49-F238E27FC236}">
                <a16:creationId xmlns:a16="http://schemas.microsoft.com/office/drawing/2014/main" id="{B9C806BF-DC00-CA42-8FC1-E2D1AEB2A4B5}"/>
              </a:ext>
            </a:extLst>
          </p:cNvPr>
          <p:cNvSpPr txBox="1">
            <a:spLocks/>
          </p:cNvSpPr>
          <p:nvPr/>
        </p:nvSpPr>
        <p:spPr>
          <a:xfrm>
            <a:off x="1370744" y="1063625"/>
            <a:ext cx="3137899" cy="57046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50"/>
              <a:buFont typeface="Helvetica Neue"/>
              <a:buNone/>
              <a:defRPr sz="2250" b="1" i="0" u="none" strike="noStrike" cap="none">
                <a:solidFill>
                  <a:schemeClr val="lt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1800" u="sng" dirty="0">
                <a:solidFill>
                  <a:schemeClr val="accent4">
                    <a:lumMod val="10000"/>
                  </a:schemeClr>
                </a:solidFill>
              </a:rPr>
              <a:t>Summary of Best practices</a:t>
            </a:r>
          </a:p>
        </p:txBody>
      </p:sp>
      <p:sp>
        <p:nvSpPr>
          <p:cNvPr id="6" name="TextBox 5">
            <a:extLst>
              <a:ext uri="{FF2B5EF4-FFF2-40B4-BE49-F238E27FC236}">
                <a16:creationId xmlns:a16="http://schemas.microsoft.com/office/drawing/2014/main" id="{CCD20328-4A61-C647-83EA-E6AFC7655453}"/>
              </a:ext>
            </a:extLst>
          </p:cNvPr>
          <p:cNvSpPr txBox="1"/>
          <p:nvPr/>
        </p:nvSpPr>
        <p:spPr>
          <a:xfrm>
            <a:off x="1981200" y="1756738"/>
            <a:ext cx="8640565" cy="3108543"/>
          </a:xfrm>
          <a:prstGeom prst="rect">
            <a:avLst/>
          </a:prstGeom>
          <a:noFill/>
        </p:spPr>
        <p:txBody>
          <a:bodyPr wrap="square" rtlCol="0">
            <a:spAutoFit/>
          </a:bodyPr>
          <a:lstStyle/>
          <a:p>
            <a:pPr marL="285750" indent="-285750">
              <a:buFont typeface="Arial" panose="020B0604020202020204" pitchFamily="34" charset="0"/>
              <a:buChar char="•"/>
            </a:pPr>
            <a:r>
              <a:rPr lang="en-US" dirty="0"/>
              <a:t>Refinement regions whose boundaries are aligned with spectral element grid lines tend to behave better numerically.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Regions that “look” good – have a uniform/symmetric appearance – tend to behave better numerically.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LOWCONN should be used instead of CUBIT.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Always use some amount of SPRING smoothing.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Convex regions tend to behave better numerically compared to regions that have concave vertices.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 are having trouble with a grid, e.g. it needs large sub-cycling settings, then there is likely a problem with your grid. In the long run, you are better off iterating with variations/adjustments to your grid to get better performance. </a:t>
            </a:r>
          </a:p>
        </p:txBody>
      </p:sp>
    </p:spTree>
    <p:extLst>
      <p:ext uri="{BB962C8B-B14F-4D97-AF65-F5344CB8AC3E}">
        <p14:creationId xmlns:p14="http://schemas.microsoft.com/office/powerpoint/2010/main" val="192941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1981200" y="156299"/>
            <a:ext cx="8229600" cy="377100"/>
          </a:xfrm>
          <a:prstGeom prst="rect">
            <a:avLst/>
          </a:prstGeom>
          <a:noFill/>
          <a:ln>
            <a:noFill/>
          </a:ln>
        </p:spPr>
        <p:txBody>
          <a:bodyPr spcFirstLastPara="1" wrap="square" lIns="91425" tIns="45700" rIns="91425" bIns="45700" anchor="ctr" anchorCtr="0">
            <a:noAutofit/>
          </a:bodyPr>
          <a:lstStyle/>
          <a:p>
            <a:pPr algn="l">
              <a:buSzPts val="2025"/>
            </a:pPr>
            <a:r>
              <a:rPr lang="en-US" sz="2025" dirty="0"/>
              <a:t>(3) Creating a Repository For The New Grid</a:t>
            </a:r>
            <a:endParaRPr sz="2025" dirty="0"/>
          </a:p>
        </p:txBody>
      </p:sp>
      <p:sp>
        <p:nvSpPr>
          <p:cNvPr id="2" name="TextBox 1">
            <a:extLst>
              <a:ext uri="{FF2B5EF4-FFF2-40B4-BE49-F238E27FC236}">
                <a16:creationId xmlns:a16="http://schemas.microsoft.com/office/drawing/2014/main" id="{B7813740-A062-CC46-9FAC-AF54D45152B6}"/>
              </a:ext>
            </a:extLst>
          </p:cNvPr>
          <p:cNvSpPr txBox="1"/>
          <p:nvPr/>
        </p:nvSpPr>
        <p:spPr>
          <a:xfrm>
            <a:off x="1981200" y="4060016"/>
            <a:ext cx="6715865" cy="2708434"/>
          </a:xfrm>
          <a:prstGeom prst="rect">
            <a:avLst/>
          </a:prstGeom>
          <a:noFill/>
          <a:ln>
            <a:solidFill>
              <a:schemeClr val="accent1"/>
            </a:solidFill>
          </a:ln>
        </p:spPr>
        <p:txBody>
          <a:bodyPr wrap="square" rtlCol="0">
            <a:spAutoFit/>
          </a:bodyPr>
          <a:lstStyle/>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(4) Create a REPO directory for the new grid;</a:t>
            </a:r>
          </a:p>
          <a:p>
            <a:r>
              <a:rPr lang="en-US" sz="1000" dirty="0">
                <a:latin typeface="Calibri" panose="020F0502020204030204" pitchFamily="34" charset="0"/>
                <a:cs typeface="Calibri" panose="020F0502020204030204" pitchFamily="34" charset="0"/>
              </a:rPr>
              <a:t>    Copy the EXODUS and REFMAP files to the REPO.</a:t>
            </a:r>
          </a:p>
          <a:p>
            <a:r>
              <a:rPr lang="en-US" sz="1000" dirty="0">
                <a:latin typeface="Calibri" panose="020F0502020204030204" pitchFamily="34" charset="0"/>
                <a:cs typeface="Calibri" panose="020F0502020204030204" pitchFamily="34" charset="0"/>
              </a:rPr>
              <a:t>NOTATION: $(AMWG_DEMO_FEB21) == /glade/scratch/patc/AMWG_DEMO_FEB21</a:t>
            </a:r>
          </a:p>
          <a:p>
            <a:r>
              <a:rPr lang="en-US" sz="1000" dirty="0">
                <a:latin typeface="Calibri" panose="020F0502020204030204" pitchFamily="34" charset="0"/>
                <a:cs typeface="Calibri" panose="020F0502020204030204" pitchFamily="34" charset="0"/>
              </a:rPr>
              <a:t>NOTATION: $(AMWG_REPO)       == /glade/scratch/patc/AMWG_DEMO_FEB21/AMWG_REPO</a:t>
            </a:r>
          </a:p>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cheyenne% mkdir $(AMWG_DEMO_FEB21)/AMWG_REPO</a:t>
            </a:r>
          </a:p>
          <a:p>
            <a:r>
              <a:rPr lang="en-US" sz="1000" dirty="0">
                <a:latin typeface="Calibri" panose="020F0502020204030204" pitchFamily="34" charset="0"/>
                <a:cs typeface="Calibri" panose="020F0502020204030204" pitchFamily="34" charset="0"/>
              </a:rPr>
              <a:t>cheyenne% mkdir $(AMWG_DEMO_FEB21)/AMWG_REPO/ne0np4.SAMGRID01.ne30x4/</a:t>
            </a:r>
          </a:p>
          <a:p>
            <a:r>
              <a:rPr lang="en-US" sz="1000" dirty="0">
                <a:latin typeface="Calibri" panose="020F0502020204030204" pitchFamily="34" charset="0"/>
                <a:cs typeface="Calibri" panose="020F0502020204030204" pitchFamily="34" charset="0"/>
              </a:rPr>
              <a:t>cheyenne% mkdir $(AMWG_DEMO_FEB21)/AMWG_REPO/ne0np4.SAMGRID01.ne30x4/grids</a:t>
            </a:r>
          </a:p>
          <a:p>
            <a:r>
              <a:rPr lang="en-US" sz="1000" dirty="0">
                <a:latin typeface="Calibri" panose="020F0502020204030204" pitchFamily="34" charset="0"/>
                <a:cs typeface="Calibri" panose="020F0502020204030204" pitchFamily="34" charset="0"/>
              </a:rPr>
              <a:t>cheyenne% cp SAMGRID01_ne30x4_EXODUS.nc    $(AMWG_DEMO_FEB21)/AMWG_REPO/ne0np4.SAMGRID01.ne30x4/grids</a:t>
            </a:r>
          </a:p>
          <a:p>
            <a:r>
              <a:rPr lang="en-US" sz="1000" dirty="0">
                <a:latin typeface="Calibri" panose="020F0502020204030204" pitchFamily="34" charset="0"/>
                <a:cs typeface="Calibri" panose="020F0502020204030204" pitchFamily="34" charset="0"/>
              </a:rPr>
              <a:t>cheyenne% cp REFMAP_SAMGRID01_Z30-X21.nc  $(AMWG_DEMO_FEB21)/AMWG_REPO/ne0np4.SAMGRID01.ne30x4/grids</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cheyenne% ls -F $(AMWG_DEMO_FEB21)/AMWG_REPO/*/*</a:t>
            </a:r>
          </a:p>
          <a:p>
            <a:endParaRPr lang="en-US" sz="1000" dirty="0">
              <a:solidFill>
                <a:srgbClr val="C00000"/>
              </a:solidFill>
              <a:latin typeface="Calibri" panose="020F0502020204030204" pitchFamily="34" charset="0"/>
              <a:cs typeface="Calibri" panose="020F0502020204030204" pitchFamily="34" charset="0"/>
            </a:endParaRPr>
          </a:p>
          <a:p>
            <a:r>
              <a:rPr lang="en-US" sz="1000" dirty="0">
                <a:solidFill>
                  <a:srgbClr val="C00000"/>
                </a:solidFill>
                <a:latin typeface="Calibri" panose="020F0502020204030204" pitchFamily="34" charset="0"/>
                <a:cs typeface="Calibri" panose="020F0502020204030204" pitchFamily="34" charset="0"/>
              </a:rPr>
              <a:t>/glade/scratch/patc/AMWG_DEMO_FEB21/AMWG_REPO/ne0np4.SAMGRID01.ne30x4/grids:</a:t>
            </a:r>
          </a:p>
          <a:p>
            <a:r>
              <a:rPr lang="en-US" sz="1000" dirty="0">
                <a:solidFill>
                  <a:srgbClr val="C00000"/>
                </a:solidFill>
                <a:latin typeface="Calibri" panose="020F0502020204030204" pitchFamily="34" charset="0"/>
                <a:cs typeface="Calibri" panose="020F0502020204030204" pitchFamily="34" charset="0"/>
              </a:rPr>
              <a:t>REFMAP_SAMGRID01_Z30-X21.nc  SAMGRID01_ne30x4_EXODUS.nc</a:t>
            </a:r>
            <a:br>
              <a:rPr lang="en-US" sz="1000" dirty="0">
                <a:latin typeface="Calibri" panose="020F0502020204030204" pitchFamily="34" charset="0"/>
                <a:cs typeface="Calibri" panose="020F0502020204030204" pitchFamily="34" charset="0"/>
              </a:rPr>
            </a:br>
            <a:endParaRPr lang="en-US" sz="10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27B33EE-0420-3046-B399-EAA4873B96C2}"/>
              </a:ext>
            </a:extLst>
          </p:cNvPr>
          <p:cNvSpPr txBox="1"/>
          <p:nvPr/>
        </p:nvSpPr>
        <p:spPr>
          <a:xfrm>
            <a:off x="461231" y="914400"/>
            <a:ext cx="3590069" cy="400110"/>
          </a:xfrm>
          <a:prstGeom prst="rect">
            <a:avLst/>
          </a:prstGeom>
          <a:noFill/>
        </p:spPr>
        <p:txBody>
          <a:bodyPr wrap="square" rtlCol="0">
            <a:spAutoFit/>
          </a:bodyPr>
          <a:lstStyle/>
          <a:p>
            <a:r>
              <a:rPr lang="en-US" sz="2000" b="1" u="sng" dirty="0">
                <a:latin typeface="Calibri" panose="020F0502020204030204" pitchFamily="34" charset="0"/>
                <a:cs typeface="Calibri" panose="020F0502020204030204" pitchFamily="34" charset="0"/>
              </a:rPr>
              <a:t>Create a REPO Directory</a:t>
            </a:r>
          </a:p>
        </p:txBody>
      </p:sp>
      <p:sp>
        <p:nvSpPr>
          <p:cNvPr id="6" name="TextBox 5">
            <a:extLst>
              <a:ext uri="{FF2B5EF4-FFF2-40B4-BE49-F238E27FC236}">
                <a16:creationId xmlns:a16="http://schemas.microsoft.com/office/drawing/2014/main" id="{21A10EA5-733C-4248-A7FC-0F25FAAC022C}"/>
              </a:ext>
            </a:extLst>
          </p:cNvPr>
          <p:cNvSpPr txBox="1"/>
          <p:nvPr/>
        </p:nvSpPr>
        <p:spPr>
          <a:xfrm>
            <a:off x="614471" y="1131048"/>
            <a:ext cx="7881829" cy="2893100"/>
          </a:xfrm>
          <a:prstGeom prst="rect">
            <a:avLst/>
          </a:prstGeom>
          <a:noFill/>
        </p:spPr>
        <p:txBody>
          <a:bodyPr wrap="square" rtlCol="0">
            <a:spAutoFit/>
          </a:bodyPr>
          <a:lstStyle/>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If a repository for you grid and data files does not yet exist, create one. For now, we will use:</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r>
              <a:rPr lang="en-US" dirty="0">
                <a:solidFill>
                  <a:srgbClr val="C00000"/>
                </a:solidFill>
                <a:latin typeface="Calibri" panose="020F0502020204030204" pitchFamily="34" charset="0"/>
                <a:cs typeface="Calibri" panose="020F0502020204030204" pitchFamily="34" charset="0"/>
              </a:rPr>
              <a:t>                 /glade/scratch/patc/AMWG_DEMO_FEB21/AMWG_REPO/</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Create a directory in the REPO for the new grid:</a:t>
            </a:r>
          </a:p>
          <a:p>
            <a:r>
              <a:rPr lang="en-US" dirty="0">
                <a:latin typeface="Calibri" panose="020F0502020204030204" pitchFamily="34" charset="0"/>
                <a:cs typeface="Calibri" panose="020F0502020204030204" pitchFamily="34" charset="0"/>
              </a:rPr>
              <a:t>                 </a:t>
            </a:r>
            <a:r>
              <a:rPr lang="en-US" dirty="0">
                <a:solidFill>
                  <a:srgbClr val="C00000"/>
                </a:solidFill>
                <a:latin typeface="Calibri" panose="020F0502020204030204" pitchFamily="34" charset="0"/>
                <a:cs typeface="Calibri" panose="020F0502020204030204" pitchFamily="34" charset="0"/>
              </a:rPr>
              <a:t>ne0np4.SAMGRID01.ne30x4 </a:t>
            </a:r>
          </a:p>
          <a:p>
            <a:r>
              <a:rPr lang="en-US" dirty="0">
                <a:solidFill>
                  <a:srgbClr val="C00000"/>
                </a:solidFill>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Add your EXODUS file containing the NE part of the grid as a starting point. The contents of the EXODUS file are augmented with all of the VRM_Editor settings and refinement map used to create the grid. </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For future use, it is a good practice to save REFMAP files in this directory as well.</a:t>
            </a:r>
          </a:p>
        </p:txBody>
      </p:sp>
    </p:spTree>
    <p:extLst>
      <p:ext uri="{BB962C8B-B14F-4D97-AF65-F5344CB8AC3E}">
        <p14:creationId xmlns:p14="http://schemas.microsoft.com/office/powerpoint/2010/main" val="53420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1981200" y="156299"/>
            <a:ext cx="8229600" cy="377100"/>
          </a:xfrm>
          <a:prstGeom prst="rect">
            <a:avLst/>
          </a:prstGeom>
          <a:noFill/>
          <a:ln>
            <a:noFill/>
          </a:ln>
        </p:spPr>
        <p:txBody>
          <a:bodyPr spcFirstLastPara="1" wrap="square" lIns="91425" tIns="45700" rIns="91425" bIns="45700" anchor="ctr" anchorCtr="0">
            <a:noAutofit/>
          </a:bodyPr>
          <a:lstStyle/>
          <a:p>
            <a:pPr algn="l">
              <a:buSzPts val="2025"/>
            </a:pPr>
            <a:r>
              <a:rPr lang="en-US" sz="2025" dirty="0"/>
              <a:t>(3) Creating a Repository For The New Grid</a:t>
            </a:r>
            <a:endParaRPr sz="2025" dirty="0"/>
          </a:p>
        </p:txBody>
      </p:sp>
      <p:sp>
        <p:nvSpPr>
          <p:cNvPr id="4" name="TextBox 3">
            <a:extLst>
              <a:ext uri="{FF2B5EF4-FFF2-40B4-BE49-F238E27FC236}">
                <a16:creationId xmlns:a16="http://schemas.microsoft.com/office/drawing/2014/main" id="{74864466-39E8-6648-8598-95D9EBFA2E38}"/>
              </a:ext>
            </a:extLst>
          </p:cNvPr>
          <p:cNvSpPr txBox="1"/>
          <p:nvPr/>
        </p:nvSpPr>
        <p:spPr>
          <a:xfrm>
            <a:off x="5143291" y="1533873"/>
            <a:ext cx="6794709" cy="4401205"/>
          </a:xfrm>
          <a:prstGeom prst="rect">
            <a:avLst/>
          </a:prstGeom>
          <a:noFill/>
          <a:ln>
            <a:solidFill>
              <a:schemeClr val="accent1"/>
            </a:solidFill>
          </a:ln>
        </p:spPr>
        <p:txBody>
          <a:bodyPr wrap="square" rtlCol="0">
            <a:spAutoFit/>
          </a:bodyPr>
          <a:lstStyle/>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(5) Create VR grids from EXODUS file</a:t>
            </a:r>
          </a:p>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Create SCRIP/LATLON grid files:</a:t>
            </a: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cheyenne% cd $(AMWG_DEMO_FEB21)/src/Community_Mesh_Generation_Toolkit/VRM_tools/VRM_ControlVolumes/src</a:t>
            </a:r>
          </a:p>
          <a:p>
            <a:r>
              <a:rPr lang="en-US" sz="1000" dirty="0">
                <a:latin typeface="Calibri" panose="020F0502020204030204" pitchFamily="34" charset="0"/>
                <a:cs typeface="Calibri" panose="020F0502020204030204" pitchFamily="34" charset="0"/>
              </a:rPr>
              <a:t>     cheyenne% cp input.nl input.nl-ORIG</a:t>
            </a:r>
          </a:p>
          <a:p>
            <a:r>
              <a:rPr lang="en-US" sz="1000" dirty="0">
                <a:latin typeface="Calibri" panose="020F0502020204030204" pitchFamily="34" charset="0"/>
                <a:cs typeface="Calibri" panose="020F0502020204030204" pitchFamily="34" charset="0"/>
              </a:rPr>
              <a:t>     cheyenne% vi input.nl</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 Set the namelist values to point to the new SAMGRID01 grid file and then run the</a:t>
            </a:r>
          </a:p>
          <a:p>
            <a:r>
              <a:rPr lang="en-US" sz="1000" dirty="0">
                <a:latin typeface="Calibri" panose="020F0502020204030204" pitchFamily="34" charset="0"/>
                <a:cs typeface="Calibri" panose="020F0502020204030204" pitchFamily="34" charset="0"/>
              </a:rPr>
              <a:t>       Gen_ControlVolumes program.</a:t>
            </a:r>
          </a:p>
          <a:p>
            <a:r>
              <a:rPr lang="en-US" sz="1000" dirty="0">
                <a:latin typeface="Calibri" panose="020F0502020204030204" pitchFamily="34" charset="0"/>
                <a:cs typeface="Calibri" panose="020F0502020204030204" pitchFamily="34" charset="0"/>
              </a:rPr>
              <a:t>          </a:t>
            </a:r>
            <a:r>
              <a:rPr lang="en-US" sz="1000" dirty="0">
                <a:solidFill>
                  <a:srgbClr val="C00000"/>
                </a:solidFill>
                <a:latin typeface="Calibri" panose="020F0502020204030204" pitchFamily="34" charset="0"/>
                <a:cs typeface="Calibri" panose="020F0502020204030204" pitchFamily="34" charset="0"/>
              </a:rPr>
              <a:t> &amp;input_nl</a:t>
            </a:r>
          </a:p>
          <a:p>
            <a:r>
              <a:rPr lang="en-US" sz="1000" dirty="0">
                <a:solidFill>
                  <a:srgbClr val="C00000"/>
                </a:solidFill>
                <a:latin typeface="Calibri" panose="020F0502020204030204" pitchFamily="34" charset="0"/>
                <a:cs typeface="Calibri" panose="020F0502020204030204" pitchFamily="34" charset="0"/>
              </a:rPr>
              <a:t>             GridPath = '/glade/scratch/patc/AMWG_DEMO_FEB21/AMWG_REPO/</a:t>
            </a:r>
          </a:p>
          <a:p>
            <a:r>
              <a:rPr lang="en-US" sz="1000" dirty="0">
                <a:solidFill>
                  <a:srgbClr val="C00000"/>
                </a:solidFill>
                <a:latin typeface="Calibri" panose="020F0502020204030204" pitchFamily="34" charset="0"/>
                <a:cs typeface="Calibri" panose="020F0502020204030204" pitchFamily="34" charset="0"/>
              </a:rPr>
              <a:t>                                  ne0np4.SAMGRID01.ne30x4/grids/'</a:t>
            </a:r>
          </a:p>
          <a:p>
            <a:r>
              <a:rPr lang="en-US" sz="1000" dirty="0">
                <a:solidFill>
                  <a:srgbClr val="C00000"/>
                </a:solidFill>
                <a:latin typeface="Calibri" panose="020F0502020204030204" pitchFamily="34" charset="0"/>
                <a:cs typeface="Calibri" panose="020F0502020204030204" pitchFamily="34" charset="0"/>
              </a:rPr>
              <a:t>             GridName = 'SAMGRID01_ne30x4'</a:t>
            </a:r>
          </a:p>
          <a:p>
            <a:r>
              <a:rPr lang="en-US" sz="1000" dirty="0">
                <a:solidFill>
                  <a:srgbClr val="C00000"/>
                </a:solidFill>
                <a:latin typeface="Calibri" panose="020F0502020204030204" pitchFamily="34" charset="0"/>
                <a:cs typeface="Calibri" panose="020F0502020204030204" pitchFamily="34" charset="0"/>
              </a:rPr>
              <a:t>           /</a:t>
            </a:r>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cheyenne% module load gnu</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cheyenne% ./Gen_ControlVolumes.exe input.nl &gt; LOG_SAMGRID01.ne30x4                  </a:t>
            </a:r>
            <a:r>
              <a:rPr lang="en-US" sz="1000" b="1" dirty="0">
                <a:solidFill>
                  <a:srgbClr val="FF0000"/>
                </a:solidFill>
                <a:latin typeface="Calibri" panose="020F0502020204030204" pitchFamily="34" charset="0"/>
                <a:cs typeface="Calibri" panose="020F0502020204030204" pitchFamily="34" charset="0"/>
              </a:rPr>
              <a:t>[ ~2 seconds to run]</a:t>
            </a: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cheyenne% ls /glade/scratch/patc/AMWG_DEMO_FEB21/AMWG_REPO/ne0np4.SAMGRID01.ne30x4/grids</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a:t>
            </a:r>
            <a:r>
              <a:rPr lang="en-US" sz="1000" dirty="0">
                <a:solidFill>
                  <a:srgbClr val="C00000"/>
                </a:solidFill>
                <a:latin typeface="Calibri" panose="020F0502020204030204" pitchFamily="34" charset="0"/>
                <a:cs typeface="Calibri" panose="020F0502020204030204" pitchFamily="34" charset="0"/>
              </a:rPr>
              <a:t>REFMAP_SAMGRID01_Z30-X21.nc     SAMGRID01_ne30x4_EXODUS.nc</a:t>
            </a:r>
          </a:p>
          <a:p>
            <a:r>
              <a:rPr lang="en-US" sz="1000" dirty="0">
                <a:solidFill>
                  <a:srgbClr val="C00000"/>
                </a:solidFill>
                <a:latin typeface="Calibri" panose="020F0502020204030204" pitchFamily="34" charset="0"/>
                <a:cs typeface="Calibri" panose="020F0502020204030204" pitchFamily="34" charset="0"/>
              </a:rPr>
              <a:t>          SAMGRID01_ne30x4_np4_LATLON.nc  SAMGRID01_ne30x4_np4_SCRIP.nc</a:t>
            </a:r>
          </a:p>
          <a:p>
            <a:endParaRPr lang="en-US" sz="1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584D5E04-9DEB-3143-8C62-2CE66D742F99}"/>
              </a:ext>
            </a:extLst>
          </p:cNvPr>
          <p:cNvSpPr txBox="1"/>
          <p:nvPr/>
        </p:nvSpPr>
        <p:spPr>
          <a:xfrm>
            <a:off x="660069" y="1397675"/>
            <a:ext cx="4381832"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process of generating the grid points is completed by running this program. </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It adds the (NPxNP) GLL grid points for each element to support the Legendre basis functions and stores the final grid description in SCRIP/LATLON files.</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When completed, the user has 3 separate files describing the grid</a:t>
            </a:r>
            <a:r>
              <a:rPr lang="en-US" dirty="0"/>
              <a:t>.  </a:t>
            </a:r>
          </a:p>
        </p:txBody>
      </p:sp>
      <p:sp>
        <p:nvSpPr>
          <p:cNvPr id="6" name="TextBox 5">
            <a:extLst>
              <a:ext uri="{FF2B5EF4-FFF2-40B4-BE49-F238E27FC236}">
                <a16:creationId xmlns:a16="http://schemas.microsoft.com/office/drawing/2014/main" id="{B92CC978-325F-3F44-A1C9-EE78DCBCB3E8}"/>
              </a:ext>
            </a:extLst>
          </p:cNvPr>
          <p:cNvSpPr txBox="1"/>
          <p:nvPr/>
        </p:nvSpPr>
        <p:spPr>
          <a:xfrm>
            <a:off x="456868" y="914400"/>
            <a:ext cx="3302332" cy="400110"/>
          </a:xfrm>
          <a:prstGeom prst="rect">
            <a:avLst/>
          </a:prstGeom>
          <a:noFill/>
        </p:spPr>
        <p:txBody>
          <a:bodyPr wrap="square" rtlCol="0">
            <a:spAutoFit/>
          </a:bodyPr>
          <a:lstStyle/>
          <a:p>
            <a:r>
              <a:rPr lang="en-US" sz="2000" b="1" u="sng" dirty="0">
                <a:latin typeface="Calibri" panose="020F0502020204030204" pitchFamily="34" charset="0"/>
                <a:cs typeface="Calibri" panose="020F0502020204030204" pitchFamily="34" charset="0"/>
              </a:rPr>
              <a:t>Gen_ControlVolumes</a:t>
            </a:r>
          </a:p>
        </p:txBody>
      </p:sp>
    </p:spTree>
    <p:extLst>
      <p:ext uri="{BB962C8B-B14F-4D97-AF65-F5344CB8AC3E}">
        <p14:creationId xmlns:p14="http://schemas.microsoft.com/office/powerpoint/2010/main" val="333679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1981200" y="156299"/>
            <a:ext cx="8229600" cy="377100"/>
          </a:xfrm>
          <a:prstGeom prst="rect">
            <a:avLst/>
          </a:prstGeom>
          <a:noFill/>
          <a:ln>
            <a:noFill/>
          </a:ln>
        </p:spPr>
        <p:txBody>
          <a:bodyPr spcFirstLastPara="1" wrap="square" lIns="91425" tIns="45700" rIns="91425" bIns="45700" anchor="ctr" anchorCtr="0">
            <a:noAutofit/>
          </a:bodyPr>
          <a:lstStyle/>
          <a:p>
            <a:pPr algn="l">
              <a:buSzPts val="2025"/>
            </a:pPr>
            <a:r>
              <a:rPr lang="en-US" sz="2025" dirty="0"/>
              <a:t>(3) Creating a Repository For The New Grid</a:t>
            </a:r>
            <a:endParaRPr sz="2025" dirty="0"/>
          </a:p>
        </p:txBody>
      </p:sp>
      <p:sp>
        <p:nvSpPr>
          <p:cNvPr id="3" name="TextBox 2">
            <a:extLst>
              <a:ext uri="{FF2B5EF4-FFF2-40B4-BE49-F238E27FC236}">
                <a16:creationId xmlns:a16="http://schemas.microsoft.com/office/drawing/2014/main" id="{1E3E8452-1B5B-B648-96B6-8482405E5D32}"/>
              </a:ext>
            </a:extLst>
          </p:cNvPr>
          <p:cNvSpPr txBox="1"/>
          <p:nvPr/>
        </p:nvSpPr>
        <p:spPr>
          <a:xfrm>
            <a:off x="4137645" y="3089199"/>
            <a:ext cx="7912266" cy="3631763"/>
          </a:xfrm>
          <a:prstGeom prst="rect">
            <a:avLst/>
          </a:prstGeom>
          <a:noFill/>
          <a:ln>
            <a:solidFill>
              <a:schemeClr val="accent1"/>
            </a:solidFill>
          </a:ln>
        </p:spPr>
        <p:txBody>
          <a:bodyPr wrap="square" rtlCol="0">
            <a:spAutoFit/>
          </a:bodyPr>
          <a:lstStyle/>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 Get the number of columns in the new grid:</a:t>
            </a:r>
          </a:p>
          <a:p>
            <a:r>
              <a:rPr lang="en-US" sz="1000" dirty="0">
                <a:latin typeface="Calibri" panose="020F0502020204030204" pitchFamily="34" charset="0"/>
                <a:cs typeface="Calibri" panose="020F0502020204030204" pitchFamily="34" charset="0"/>
              </a:rPr>
              <a:t>     cheyenne% ncdump $(AMWG_DEMO_FEB21)/AMWG_REPO/ne0np4.SAMGRID01.ne30x4/grids/SAMGRID01_ne30x4_np4_LATLON.nc | grep ncol</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a:t>
            </a:r>
            <a:r>
              <a:rPr lang="en-US" sz="1000" dirty="0">
                <a:solidFill>
                  <a:srgbClr val="C00000"/>
                </a:solidFill>
                <a:latin typeface="Calibri" panose="020F0502020204030204" pitchFamily="34" charset="0"/>
                <a:cs typeface="Calibri" panose="020F0502020204030204" pitchFamily="34" charset="0"/>
              </a:rPr>
              <a:t>ncol = 116534 ;        &lt;--- WE NEED THIS NUMBER!</a:t>
            </a:r>
          </a:p>
          <a:p>
            <a:r>
              <a:rPr lang="en-US" sz="1000" dirty="0">
                <a:latin typeface="Calibri" panose="020F0502020204030204" pitchFamily="34" charset="0"/>
                <a:cs typeface="Calibri" panose="020F0502020204030204" pitchFamily="34" charset="0"/>
              </a:rPr>
              <a:t>           double lat(ncol) ;</a:t>
            </a:r>
          </a:p>
          <a:p>
            <a:r>
              <a:rPr lang="en-US" sz="1000" dirty="0">
                <a:latin typeface="Calibri" panose="020F0502020204030204" pitchFamily="34" charset="0"/>
                <a:cs typeface="Calibri" panose="020F0502020204030204" pitchFamily="34" charset="0"/>
              </a:rPr>
              <a:t>           double lon(ncol) ;</a:t>
            </a:r>
          </a:p>
          <a:p>
            <a:r>
              <a:rPr lang="en-US" sz="1000" dirty="0">
                <a:latin typeface="Calibri" panose="020F0502020204030204" pitchFamily="34" charset="0"/>
                <a:cs typeface="Calibri" panose="020F0502020204030204" pitchFamily="34" charset="0"/>
              </a:rPr>
              <a:t>           double area(ncol) ;</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cheyenne% </a:t>
            </a:r>
            <a:r>
              <a:rPr lang="en-US" sz="1000" dirty="0">
                <a:solidFill>
                  <a:srgbClr val="C00000"/>
                </a:solidFill>
                <a:latin typeface="Calibri" panose="020F0502020204030204" pitchFamily="34" charset="0"/>
                <a:cs typeface="Calibri" panose="020F0502020204030204" pitchFamily="34" charset="0"/>
              </a:rPr>
              <a:t>setenv VRM_CESM_TAG  "/glade/scratch/patc/AMWG_DEMO_FEB21/src/cesm2_2_rel/"</a:t>
            </a:r>
          </a:p>
          <a:p>
            <a:r>
              <a:rPr lang="en-US" sz="1000" dirty="0">
                <a:latin typeface="Calibri" panose="020F0502020204030204" pitchFamily="34" charset="0"/>
                <a:cs typeface="Calibri" panose="020F0502020204030204" pitchFamily="34" charset="0"/>
              </a:rPr>
              <a:t>     cheyenne% </a:t>
            </a:r>
            <a:r>
              <a:rPr lang="en-US" sz="1000" dirty="0">
                <a:solidFill>
                  <a:srgbClr val="C00000"/>
                </a:solidFill>
                <a:latin typeface="Calibri" panose="020F0502020204030204" pitchFamily="34" charset="0"/>
                <a:cs typeface="Calibri" panose="020F0502020204030204" pitchFamily="34" charset="0"/>
              </a:rPr>
              <a:t>setenv VRM_REPO_PATH "/glade/scratch/patc/AMWG_DEMO_FEB21/AMWG_REPO/"</a:t>
            </a:r>
          </a:p>
          <a:p>
            <a:r>
              <a:rPr lang="en-US" sz="1000" dirty="0">
                <a:latin typeface="Calibri" panose="020F0502020204030204" pitchFamily="34" charset="0"/>
                <a:cs typeface="Calibri" panose="020F0502020204030204" pitchFamily="34" charset="0"/>
              </a:rPr>
              <a:t>     cheyenne% </a:t>
            </a:r>
            <a:r>
              <a:rPr lang="en-US" sz="1000" dirty="0">
                <a:solidFill>
                  <a:srgbClr val="C00000"/>
                </a:solidFill>
                <a:latin typeface="Calibri" panose="020F0502020204030204" pitchFamily="34" charset="0"/>
                <a:cs typeface="Calibri" panose="020F0502020204030204" pitchFamily="34" charset="0"/>
              </a:rPr>
              <a:t>setenv VRM_GRID_TAG  "SAMGRID01_ne30x4"</a:t>
            </a:r>
          </a:p>
          <a:p>
            <a:r>
              <a:rPr lang="en-US" sz="1000" dirty="0">
                <a:latin typeface="Calibri" panose="020F0502020204030204" pitchFamily="34" charset="0"/>
                <a:cs typeface="Calibri" panose="020F0502020204030204" pitchFamily="34" charset="0"/>
              </a:rPr>
              <a:t>     cheyenne% </a:t>
            </a:r>
            <a:r>
              <a:rPr lang="en-US" sz="1000" dirty="0">
                <a:solidFill>
                  <a:srgbClr val="C00000"/>
                </a:solidFill>
                <a:latin typeface="Calibri" panose="020F0502020204030204" pitchFamily="34" charset="0"/>
                <a:cs typeface="Calibri" panose="020F0502020204030204" pitchFamily="34" charset="0"/>
              </a:rPr>
              <a:t>setenv VRM_GRID_NAME "ne0np4.SAMGRID01.ne30x4"</a:t>
            </a:r>
          </a:p>
          <a:p>
            <a:r>
              <a:rPr lang="en-US" sz="1000" dirty="0">
                <a:latin typeface="Calibri" panose="020F0502020204030204" pitchFamily="34" charset="0"/>
                <a:cs typeface="Calibri" panose="020F0502020204030204" pitchFamily="34" charset="0"/>
              </a:rPr>
              <a:t>     cheyenne% </a:t>
            </a:r>
            <a:r>
              <a:rPr lang="en-US" sz="1000" dirty="0">
                <a:solidFill>
                  <a:srgbClr val="C00000"/>
                </a:solidFill>
                <a:latin typeface="Calibri" panose="020F0502020204030204" pitchFamily="34" charset="0"/>
                <a:cs typeface="Calibri" panose="020F0502020204030204" pitchFamily="34" charset="0"/>
              </a:rPr>
              <a:t>setenv VRM_GRID_NCOL "116534"</a:t>
            </a:r>
          </a:p>
          <a:p>
            <a:r>
              <a:rPr lang="en-US" sz="1000" dirty="0">
                <a:latin typeface="Calibri" panose="020F0502020204030204" pitchFamily="34" charset="0"/>
                <a:cs typeface="Calibri" panose="020F0502020204030204" pitchFamily="34" charset="0"/>
              </a:rPr>
              <a:t>     cheyenne% </a:t>
            </a:r>
            <a:r>
              <a:rPr lang="en-US" sz="1000" dirty="0">
                <a:solidFill>
                  <a:srgbClr val="C00000"/>
                </a:solidFill>
                <a:latin typeface="Calibri" panose="020F0502020204030204" pitchFamily="34" charset="0"/>
                <a:cs typeface="Calibri" panose="020F0502020204030204" pitchFamily="34" charset="0"/>
              </a:rPr>
              <a:t>setenv VRM_DATE      "210207”</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   The majority of the steps from here on involve a process in which a configuration script is run </a:t>
            </a:r>
          </a:p>
          <a:p>
            <a:r>
              <a:rPr lang="en-US" sz="1000" dirty="0">
                <a:latin typeface="Calibri" panose="020F0502020204030204" pitchFamily="34" charset="0"/>
                <a:cs typeface="Calibri" panose="020F0502020204030204" pitchFamily="34" charset="0"/>
              </a:rPr>
              <a:t>       **NOTE**:    first. It uses these environment variables to generate the scripts that process the needed data.</a:t>
            </a:r>
          </a:p>
          <a:p>
            <a:r>
              <a:rPr lang="en-US" sz="1000" dirty="0">
                <a:latin typeface="Calibri" panose="020F0502020204030204" pitchFamily="34" charset="0"/>
                <a:cs typeface="Calibri" panose="020F0502020204030204" pitchFamily="34" charset="0"/>
              </a:rPr>
              <a:t>       ---------------    See the file </a:t>
            </a:r>
            <a:r>
              <a:rPr lang="en-US" sz="1000" dirty="0">
                <a:solidFill>
                  <a:srgbClr val="C00000"/>
                </a:solidFill>
                <a:latin typeface="Calibri" panose="020F0502020204030204" pitchFamily="34" charset="0"/>
                <a:cs typeface="Calibri" panose="020F0502020204030204" pitchFamily="34" charset="0"/>
              </a:rPr>
              <a:t>REQUIRED_ENV_SETTINGS </a:t>
            </a:r>
            <a:r>
              <a:rPr lang="en-US" sz="1000" dirty="0">
                <a:latin typeface="Calibri" panose="020F0502020204030204" pitchFamily="34" charset="0"/>
                <a:cs typeface="Calibri" panose="020F0502020204030204" pitchFamily="34" charset="0"/>
              </a:rPr>
              <a:t>in the $(VRM_tools) directory for more info.</a:t>
            </a:r>
          </a:p>
          <a:p>
            <a:r>
              <a:rPr lang="en-US" sz="1000" dirty="0">
                <a:latin typeface="Calibri" panose="020F0502020204030204" pitchFamily="34" charset="0"/>
                <a:cs typeface="Calibri" panose="020F0502020204030204" pitchFamily="34" charset="0"/>
              </a:rPr>
              <a:t>                              Set </a:t>
            </a:r>
            <a:r>
              <a:rPr lang="en-US" sz="1000" dirty="0">
                <a:solidFill>
                  <a:srgbClr val="C00000"/>
                </a:solidFill>
                <a:latin typeface="Calibri" panose="020F0502020204030204" pitchFamily="34" charset="0"/>
                <a:cs typeface="Calibri" panose="020F0502020204030204" pitchFamily="34" charset="0"/>
              </a:rPr>
              <a:t>VRM_DATE </a:t>
            </a:r>
            <a:r>
              <a:rPr lang="en-US" sz="1000" dirty="0">
                <a:latin typeface="Calibri" panose="020F0502020204030204" pitchFamily="34" charset="0"/>
                <a:cs typeface="Calibri" panose="020F0502020204030204" pitchFamily="34" charset="0"/>
              </a:rPr>
              <a:t>to the current date and keep it unchanged throughout the following steps. This </a:t>
            </a:r>
          </a:p>
          <a:p>
            <a:r>
              <a:rPr lang="en-US" sz="1000" dirty="0">
                <a:latin typeface="Calibri" panose="020F0502020204030204" pitchFamily="34" charset="0"/>
                <a:cs typeface="Calibri" panose="020F0502020204030204" pitchFamily="34" charset="0"/>
              </a:rPr>
              <a:t>                              over-rides the date stamp that is generated by default. --- which caused scripting problems if the </a:t>
            </a:r>
          </a:p>
          <a:p>
            <a:r>
              <a:rPr lang="en-US" sz="1000" dirty="0">
                <a:latin typeface="Calibri" panose="020F0502020204030204" pitchFamily="34" charset="0"/>
                <a:cs typeface="Calibri" panose="020F0502020204030204" pitchFamily="34" charset="0"/>
              </a:rPr>
              <a:t>                              user did not complete all VR data processing on the same calendar date.</a:t>
            </a:r>
          </a:p>
          <a:p>
            <a:endParaRPr lang="en-US" sz="10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A34D7A6C-B7DF-D140-86CB-96A406AD4C8E}"/>
              </a:ext>
            </a:extLst>
          </p:cNvPr>
          <p:cNvSpPr txBox="1"/>
          <p:nvPr/>
        </p:nvSpPr>
        <p:spPr>
          <a:xfrm>
            <a:off x="598239" y="1381039"/>
            <a:ext cx="3499985" cy="1815882"/>
          </a:xfrm>
          <a:prstGeom prst="rect">
            <a:avLst/>
          </a:prstGeom>
          <a:noFill/>
          <a:ln>
            <a:solidFill>
              <a:schemeClr val="accent1"/>
            </a:solidFill>
          </a:ln>
        </p:spPr>
        <p:txBody>
          <a:bodyPr wrap="square" rtlCol="0">
            <a:spAutoFit/>
          </a:bodyPr>
          <a:lstStyle/>
          <a:p>
            <a:r>
              <a:rPr lang="en-US" dirty="0">
                <a:latin typeface="Calibri" panose="020F0502020204030204" pitchFamily="34" charset="0"/>
                <a:cs typeface="Calibri" panose="020F0502020204030204" pitchFamily="34" charset="0"/>
              </a:rPr>
              <a:t>The majority of steps from here on consist of a two step process:</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(1) Run a MAKE script which uses a set</a:t>
            </a:r>
          </a:p>
          <a:p>
            <a:r>
              <a:rPr lang="en-US" dirty="0">
                <a:latin typeface="Calibri" panose="020F0502020204030204" pitchFamily="34" charset="0"/>
                <a:cs typeface="Calibri" panose="020F0502020204030204" pitchFamily="34" charset="0"/>
              </a:rPr>
              <a:t>       of environment variable to construct </a:t>
            </a:r>
          </a:p>
          <a:p>
            <a:r>
              <a:rPr lang="en-US" dirty="0">
                <a:latin typeface="Calibri" panose="020F0502020204030204" pitchFamily="34" charset="0"/>
                <a:cs typeface="Calibri" panose="020F0502020204030204" pitchFamily="34" charset="0"/>
              </a:rPr>
              <a:t>       the needed processing script.</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(2) Run the scripts generated by MAKE</a:t>
            </a:r>
            <a:r>
              <a:rPr lang="en-US" dirty="0"/>
              <a:t>.   </a:t>
            </a:r>
          </a:p>
        </p:txBody>
      </p:sp>
      <p:sp>
        <p:nvSpPr>
          <p:cNvPr id="5" name="TextBox 4">
            <a:extLst>
              <a:ext uri="{FF2B5EF4-FFF2-40B4-BE49-F238E27FC236}">
                <a16:creationId xmlns:a16="http://schemas.microsoft.com/office/drawing/2014/main" id="{35DFD1E4-BFE8-0C44-8D91-EE5ADD4BEB8A}"/>
              </a:ext>
            </a:extLst>
          </p:cNvPr>
          <p:cNvSpPr txBox="1"/>
          <p:nvPr/>
        </p:nvSpPr>
        <p:spPr>
          <a:xfrm>
            <a:off x="4413001" y="1488761"/>
            <a:ext cx="7282712" cy="160043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Use ncdump on the LATLON file to get the number of grid points.</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Then set the needed environment variables. See the </a:t>
            </a:r>
            <a:r>
              <a:rPr lang="en-US" dirty="0">
                <a:solidFill>
                  <a:srgbClr val="C00000"/>
                </a:solidFill>
                <a:latin typeface="Calibri" panose="020F0502020204030204" pitchFamily="34" charset="0"/>
                <a:cs typeface="Calibri" panose="020F0502020204030204" pitchFamily="34" charset="0"/>
              </a:rPr>
              <a:t>REQUIRED_ENV_SETTINGS</a:t>
            </a:r>
            <a:r>
              <a:rPr lang="en-US" dirty="0">
                <a:latin typeface="Calibri" panose="020F0502020204030204" pitchFamily="34" charset="0"/>
                <a:cs typeface="Calibri" panose="020F0502020204030204" pitchFamily="34" charset="0"/>
              </a:rPr>
              <a:t> file in the VRM_tools directory for more information. </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a:t>
            </a:r>
            <a:r>
              <a:rPr lang="en-US" dirty="0">
                <a:solidFill>
                  <a:srgbClr val="C00000"/>
                </a:solidFill>
                <a:latin typeface="Calibri" panose="020F0502020204030204" pitchFamily="34" charset="0"/>
                <a:cs typeface="Calibri" panose="020F0502020204030204" pitchFamily="34" charset="0"/>
              </a:rPr>
              <a:t>VRM_DATE </a:t>
            </a:r>
            <a:r>
              <a:rPr lang="en-US" dirty="0">
                <a:latin typeface="Calibri" panose="020F0502020204030204" pitchFamily="34" charset="0"/>
                <a:cs typeface="Calibri" panose="020F0502020204030204" pitchFamily="34" charset="0"/>
              </a:rPr>
              <a:t>value here over-rides the creation dates typically generated by the processing programs.  </a:t>
            </a:r>
          </a:p>
        </p:txBody>
      </p:sp>
      <p:sp>
        <p:nvSpPr>
          <p:cNvPr id="6" name="TextBox 5">
            <a:extLst>
              <a:ext uri="{FF2B5EF4-FFF2-40B4-BE49-F238E27FC236}">
                <a16:creationId xmlns:a16="http://schemas.microsoft.com/office/drawing/2014/main" id="{1C38FC03-0AF9-AE4B-ABA0-55A257B364FD}"/>
              </a:ext>
            </a:extLst>
          </p:cNvPr>
          <p:cNvSpPr txBox="1"/>
          <p:nvPr/>
        </p:nvSpPr>
        <p:spPr>
          <a:xfrm>
            <a:off x="456868" y="914400"/>
            <a:ext cx="4496132" cy="400110"/>
          </a:xfrm>
          <a:prstGeom prst="rect">
            <a:avLst/>
          </a:prstGeom>
          <a:noFill/>
        </p:spPr>
        <p:txBody>
          <a:bodyPr wrap="square" rtlCol="0">
            <a:spAutoFit/>
          </a:bodyPr>
          <a:lstStyle/>
          <a:p>
            <a:r>
              <a:rPr lang="en-US" sz="2000" b="1" u="sng" dirty="0">
                <a:latin typeface="Calibri" panose="020F0502020204030204" pitchFamily="34" charset="0"/>
                <a:cs typeface="Calibri" panose="020F0502020204030204" pitchFamily="34" charset="0"/>
              </a:rPr>
              <a:t>Set ENV Variables For Processing Scripts</a:t>
            </a:r>
          </a:p>
        </p:txBody>
      </p:sp>
    </p:spTree>
    <p:extLst>
      <p:ext uri="{BB962C8B-B14F-4D97-AF65-F5344CB8AC3E}">
        <p14:creationId xmlns:p14="http://schemas.microsoft.com/office/powerpoint/2010/main" val="5919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1981200" y="156299"/>
            <a:ext cx="8229600" cy="377100"/>
          </a:xfrm>
          <a:prstGeom prst="rect">
            <a:avLst/>
          </a:prstGeom>
          <a:noFill/>
          <a:ln>
            <a:noFill/>
          </a:ln>
        </p:spPr>
        <p:txBody>
          <a:bodyPr spcFirstLastPara="1" wrap="square" lIns="91425" tIns="45700" rIns="91425" bIns="45700" anchor="ctr" anchorCtr="0">
            <a:noAutofit/>
          </a:bodyPr>
          <a:lstStyle/>
          <a:p>
            <a:pPr algn="l">
              <a:buSzPts val="2025"/>
            </a:pPr>
            <a:r>
              <a:rPr lang="en-US" sz="2025" dirty="0"/>
              <a:t>(3) Creating a Repository For The New Grid</a:t>
            </a:r>
            <a:endParaRPr sz="2025" dirty="0"/>
          </a:p>
        </p:txBody>
      </p:sp>
      <p:sp>
        <p:nvSpPr>
          <p:cNvPr id="3" name="TextBox 2">
            <a:extLst>
              <a:ext uri="{FF2B5EF4-FFF2-40B4-BE49-F238E27FC236}">
                <a16:creationId xmlns:a16="http://schemas.microsoft.com/office/drawing/2014/main" id="{1BB92388-B9A7-4642-BE1A-AA413BB2E310}"/>
              </a:ext>
            </a:extLst>
          </p:cNvPr>
          <p:cNvSpPr txBox="1"/>
          <p:nvPr/>
        </p:nvSpPr>
        <p:spPr>
          <a:xfrm>
            <a:off x="796075" y="3235166"/>
            <a:ext cx="6311900" cy="2708434"/>
          </a:xfrm>
          <a:prstGeom prst="rect">
            <a:avLst/>
          </a:prstGeom>
          <a:noFill/>
          <a:ln>
            <a:solidFill>
              <a:schemeClr val="accent1"/>
            </a:solidFill>
          </a:ln>
        </p:spPr>
        <p:txBody>
          <a:bodyPr wrap="square" rtlCol="0">
            <a:spAutoFit/>
          </a:bodyPr>
          <a:lstStyle/>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Create MESH grid file:</a:t>
            </a: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cheyenne% cd $(AMWG_DEMO_FEB21)/src/Community_Mesh_Generation_Toolkit/VRM_tools/</a:t>
            </a:r>
            <a:r>
              <a:rPr lang="en-US" sz="1000" b="1" dirty="0">
                <a:latin typeface="Calibri" panose="020F0502020204030204" pitchFamily="34" charset="0"/>
                <a:cs typeface="Calibri" panose="020F0502020204030204" pitchFamily="34" charset="0"/>
              </a:rPr>
              <a:t>gen_ESMFmesh</a:t>
            </a:r>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     cheyenne% ./MAKE_ESMFmesh_script.csh</a:t>
            </a:r>
          </a:p>
          <a:p>
            <a:r>
              <a:rPr lang="en-US" sz="1000" dirty="0">
                <a:latin typeface="Calibri" panose="020F0502020204030204" pitchFamily="34" charset="0"/>
                <a:cs typeface="Calibri" panose="020F0502020204030204" pitchFamily="34" charset="0"/>
              </a:rPr>
              <a:t>     cheyenne% execdav</a:t>
            </a:r>
          </a:p>
          <a:p>
            <a:r>
              <a:rPr lang="en-US" sz="1000" dirty="0">
                <a:latin typeface="Calibri" panose="020F0502020204030204" pitchFamily="34" charset="0"/>
                <a:cs typeface="Calibri" panose="020F0502020204030204" pitchFamily="34" charset="0"/>
              </a:rPr>
              <a:t>     casper% cd ne0np4.SAMGRID01.ne30x4</a:t>
            </a:r>
          </a:p>
          <a:p>
            <a:r>
              <a:rPr lang="en-US" sz="1000" dirty="0">
                <a:latin typeface="Calibri" panose="020F0502020204030204" pitchFamily="34" charset="0"/>
                <a:cs typeface="Calibri" panose="020F0502020204030204" pitchFamily="34" charset="0"/>
              </a:rPr>
              <a:t>     casper% chmod 744 gen_ESMFmesh_SAMGRID01_ne30x4.sh</a:t>
            </a:r>
          </a:p>
          <a:p>
            <a:r>
              <a:rPr lang="en-US" sz="1000" dirty="0">
                <a:latin typeface="Calibri" panose="020F0502020204030204" pitchFamily="34" charset="0"/>
                <a:cs typeface="Calibri" panose="020F0502020204030204" pitchFamily="34" charset="0"/>
              </a:rPr>
              <a:t>     casper% ./gen_ESMFmesh_SAMGRID01_ne30x4.sh &gt;&amp; LOG_SAMGRID01_ne30x4              </a:t>
            </a:r>
            <a:r>
              <a:rPr lang="en-US" sz="1000" b="1" dirty="0">
                <a:solidFill>
                  <a:srgbClr val="FF0000"/>
                </a:solidFill>
                <a:latin typeface="Calibri" panose="020F0502020204030204" pitchFamily="34" charset="0"/>
                <a:cs typeface="Calibri" panose="020F0502020204030204" pitchFamily="34" charset="0"/>
              </a:rPr>
              <a:t>[ ~2 seconds]</a:t>
            </a: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casper% ls /glade/scratch/patc/AMWG_DEMO_FEB21/AMWG_REPO/ne0np4.SAMGRID01.ne30x4/grids</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a:t>
            </a:r>
            <a:r>
              <a:rPr lang="en-US" sz="1000" dirty="0">
                <a:solidFill>
                  <a:srgbClr val="C00000"/>
                </a:solidFill>
                <a:latin typeface="Calibri" panose="020F0502020204030204" pitchFamily="34" charset="0"/>
                <a:cs typeface="Calibri" panose="020F0502020204030204" pitchFamily="34" charset="0"/>
              </a:rPr>
              <a:t>REFMAP_SAMGRID01_Z30-X21.nc   SAMGRID01_ne30x4_np4_</a:t>
            </a:r>
            <a:r>
              <a:rPr lang="en-US" sz="1000" dirty="0">
                <a:solidFill>
                  <a:schemeClr val="accent2">
                    <a:lumMod val="75000"/>
                  </a:schemeClr>
                </a:solidFill>
                <a:latin typeface="Calibri" panose="020F0502020204030204" pitchFamily="34" charset="0"/>
                <a:cs typeface="Calibri" panose="020F0502020204030204" pitchFamily="34" charset="0"/>
              </a:rPr>
              <a:t>LATLON</a:t>
            </a:r>
            <a:r>
              <a:rPr lang="en-US" sz="1000" dirty="0">
                <a:solidFill>
                  <a:srgbClr val="C00000"/>
                </a:solidFill>
                <a:latin typeface="Calibri" panose="020F0502020204030204" pitchFamily="34" charset="0"/>
                <a:cs typeface="Calibri" panose="020F0502020204030204" pitchFamily="34" charset="0"/>
              </a:rPr>
              <a:t>.nc</a:t>
            </a:r>
          </a:p>
          <a:p>
            <a:r>
              <a:rPr lang="en-US" sz="1000" dirty="0">
                <a:latin typeface="Calibri" panose="020F0502020204030204" pitchFamily="34" charset="0"/>
                <a:cs typeface="Calibri" panose="020F0502020204030204" pitchFamily="34" charset="0"/>
              </a:rPr>
              <a:t>           </a:t>
            </a:r>
            <a:r>
              <a:rPr lang="en-US" sz="1000" dirty="0">
                <a:solidFill>
                  <a:srgbClr val="C00000"/>
                </a:solidFill>
                <a:latin typeface="Calibri" panose="020F0502020204030204" pitchFamily="34" charset="0"/>
                <a:cs typeface="Calibri" panose="020F0502020204030204" pitchFamily="34" charset="0"/>
              </a:rPr>
              <a:t>SAMGRID01_ne30x4_np4_</a:t>
            </a:r>
            <a:r>
              <a:rPr lang="en-US" sz="1000" dirty="0">
                <a:solidFill>
                  <a:schemeClr val="accent2">
                    <a:lumMod val="75000"/>
                  </a:schemeClr>
                </a:solidFill>
                <a:latin typeface="Calibri" panose="020F0502020204030204" pitchFamily="34" charset="0"/>
                <a:cs typeface="Calibri" panose="020F0502020204030204" pitchFamily="34" charset="0"/>
              </a:rPr>
              <a:t>SCRIP</a:t>
            </a:r>
            <a:r>
              <a:rPr lang="en-US" sz="1000" dirty="0">
                <a:solidFill>
                  <a:srgbClr val="C00000"/>
                </a:solidFill>
                <a:latin typeface="Calibri" panose="020F0502020204030204" pitchFamily="34" charset="0"/>
                <a:cs typeface="Calibri" panose="020F0502020204030204" pitchFamily="34" charset="0"/>
              </a:rPr>
              <a:t>.nc SAMGRID01_ne30x4_</a:t>
            </a:r>
            <a:r>
              <a:rPr lang="en-US" sz="1000" dirty="0">
                <a:solidFill>
                  <a:schemeClr val="accent2">
                    <a:lumMod val="75000"/>
                  </a:schemeClr>
                </a:solidFill>
                <a:latin typeface="Calibri" panose="020F0502020204030204" pitchFamily="34" charset="0"/>
                <a:cs typeface="Calibri" panose="020F0502020204030204" pitchFamily="34" charset="0"/>
              </a:rPr>
              <a:t>EXODUS</a:t>
            </a:r>
            <a:r>
              <a:rPr lang="en-US" sz="1000" dirty="0">
                <a:solidFill>
                  <a:srgbClr val="C00000"/>
                </a:solidFill>
                <a:latin typeface="Calibri" panose="020F0502020204030204" pitchFamily="34" charset="0"/>
                <a:cs typeface="Calibri" panose="020F0502020204030204" pitchFamily="34" charset="0"/>
              </a:rPr>
              <a:t>.nc  </a:t>
            </a:r>
          </a:p>
          <a:p>
            <a:r>
              <a:rPr lang="en-US" sz="1000" dirty="0">
                <a:solidFill>
                  <a:srgbClr val="C00000"/>
                </a:solidFill>
                <a:latin typeface="Calibri" panose="020F0502020204030204" pitchFamily="34" charset="0"/>
                <a:cs typeface="Calibri" panose="020F0502020204030204" pitchFamily="34" charset="0"/>
              </a:rPr>
              <a:t>           SAMGRID01_ne30x4_np4_</a:t>
            </a:r>
            <a:r>
              <a:rPr lang="en-US" sz="1000" dirty="0">
                <a:solidFill>
                  <a:schemeClr val="accent2">
                    <a:lumMod val="75000"/>
                  </a:schemeClr>
                </a:solidFill>
                <a:latin typeface="Calibri" panose="020F0502020204030204" pitchFamily="34" charset="0"/>
                <a:cs typeface="Calibri" panose="020F0502020204030204" pitchFamily="34" charset="0"/>
              </a:rPr>
              <a:t>MESH</a:t>
            </a:r>
            <a:r>
              <a:rPr lang="en-US" sz="1000" dirty="0">
                <a:solidFill>
                  <a:srgbClr val="C00000"/>
                </a:solidFill>
                <a:latin typeface="Calibri" panose="020F0502020204030204" pitchFamily="34" charset="0"/>
                <a:cs typeface="Calibri" panose="020F0502020204030204" pitchFamily="34" charset="0"/>
              </a:rPr>
              <a:t>.nc</a:t>
            </a:r>
          </a:p>
          <a:p>
            <a:endParaRPr lang="en-US" sz="1000" dirty="0">
              <a:solidFill>
                <a:srgbClr val="C0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AAAD922C-AEEA-F74F-80FD-8732525BEDA6}"/>
              </a:ext>
            </a:extLst>
          </p:cNvPr>
          <p:cNvSpPr txBox="1"/>
          <p:nvPr/>
        </p:nvSpPr>
        <p:spPr>
          <a:xfrm>
            <a:off x="796075" y="1397675"/>
            <a:ext cx="8229600" cy="138499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CESM model is in the process of transitioning to NUOPC/ESMF. When complete the mapping/domain files will be obsolete and replaced with functionality that only requires a MESH file. </a:t>
            </a:r>
          </a:p>
          <a:p>
            <a:r>
              <a:rPr lang="en-US"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For compatibility with this future change, a MESH file is created and stored with the other grid files.   </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After this step, the creation of the grid is complete and there are 4 separate files describing the new grid. </a:t>
            </a:r>
          </a:p>
        </p:txBody>
      </p:sp>
      <p:sp>
        <p:nvSpPr>
          <p:cNvPr id="5" name="TextBox 4">
            <a:extLst>
              <a:ext uri="{FF2B5EF4-FFF2-40B4-BE49-F238E27FC236}">
                <a16:creationId xmlns:a16="http://schemas.microsoft.com/office/drawing/2014/main" id="{812555B6-8605-C04A-A309-4AF19D356F67}"/>
              </a:ext>
            </a:extLst>
          </p:cNvPr>
          <p:cNvSpPr txBox="1"/>
          <p:nvPr/>
        </p:nvSpPr>
        <p:spPr>
          <a:xfrm>
            <a:off x="457200" y="914400"/>
            <a:ext cx="3494825" cy="400110"/>
          </a:xfrm>
          <a:prstGeom prst="rect">
            <a:avLst/>
          </a:prstGeom>
          <a:noFill/>
        </p:spPr>
        <p:txBody>
          <a:bodyPr wrap="square" rtlCol="0">
            <a:spAutoFit/>
          </a:bodyPr>
          <a:lstStyle/>
          <a:p>
            <a:r>
              <a:rPr lang="en-US" sz="2000" b="1" u="sng" dirty="0">
                <a:latin typeface="Calibri" panose="020F0502020204030204" pitchFamily="34" charset="0"/>
                <a:cs typeface="Calibri" panose="020F0502020204030204" pitchFamily="34" charset="0"/>
              </a:rPr>
              <a:t>Create a MESH File:</a:t>
            </a:r>
          </a:p>
        </p:txBody>
      </p:sp>
      <p:sp>
        <p:nvSpPr>
          <p:cNvPr id="2" name="TextBox 1">
            <a:extLst>
              <a:ext uri="{FF2B5EF4-FFF2-40B4-BE49-F238E27FC236}">
                <a16:creationId xmlns:a16="http://schemas.microsoft.com/office/drawing/2014/main" id="{0BDCB611-73FF-FD4C-BFB8-FBC944ED5420}"/>
              </a:ext>
            </a:extLst>
          </p:cNvPr>
          <p:cNvSpPr txBox="1"/>
          <p:nvPr/>
        </p:nvSpPr>
        <p:spPr>
          <a:xfrm>
            <a:off x="7353300" y="3250555"/>
            <a:ext cx="4673600" cy="2677656"/>
          </a:xfrm>
          <a:prstGeom prst="rect">
            <a:avLst/>
          </a:prstGeom>
          <a:noFill/>
        </p:spPr>
        <p:txBody>
          <a:bodyPr wrap="square" rtlCol="0">
            <a:spAutoFit/>
          </a:bodyPr>
          <a:lstStyle/>
          <a:p>
            <a:r>
              <a:rPr lang="en-US" b="1" dirty="0">
                <a:solidFill>
                  <a:schemeClr val="accent2">
                    <a:lumMod val="50000"/>
                  </a:schemeClr>
                </a:solidFill>
              </a:rPr>
              <a:t>EXODUS</a:t>
            </a:r>
            <a:r>
              <a:rPr lang="en-US" dirty="0"/>
              <a:t> = File convention for Finite Element Modeling</a:t>
            </a:r>
          </a:p>
          <a:p>
            <a:r>
              <a:rPr lang="en-US" dirty="0"/>
              <a:t>                    (NE part of the grid only)</a:t>
            </a:r>
          </a:p>
          <a:p>
            <a:endParaRPr lang="en-US" dirty="0"/>
          </a:p>
          <a:p>
            <a:r>
              <a:rPr lang="en-US" b="1" dirty="0">
                <a:solidFill>
                  <a:schemeClr val="accent2">
                    <a:lumMod val="50000"/>
                  </a:schemeClr>
                </a:solidFill>
              </a:rPr>
              <a:t>SCRIP</a:t>
            </a:r>
            <a:r>
              <a:rPr lang="en-US" dirty="0"/>
              <a:t>     = Contains weights for interpolating between </a:t>
            </a:r>
          </a:p>
          <a:p>
            <a:r>
              <a:rPr lang="en-US" dirty="0"/>
              <a:t>                    grids in spherical coordinates</a:t>
            </a:r>
          </a:p>
          <a:p>
            <a:endParaRPr lang="en-US" dirty="0"/>
          </a:p>
          <a:p>
            <a:r>
              <a:rPr lang="en-US" b="1" dirty="0">
                <a:solidFill>
                  <a:schemeClr val="accent2">
                    <a:lumMod val="50000"/>
                  </a:schemeClr>
                </a:solidFill>
              </a:rPr>
              <a:t>LATLON</a:t>
            </a:r>
            <a:r>
              <a:rPr lang="en-US" dirty="0"/>
              <a:t> = Contains unique lat/lon grid points typically </a:t>
            </a:r>
          </a:p>
          <a:p>
            <a:r>
              <a:rPr lang="en-US" dirty="0"/>
              <a:t>                   found in history files. </a:t>
            </a:r>
          </a:p>
          <a:p>
            <a:r>
              <a:rPr lang="en-US" dirty="0"/>
              <a:t>                   PLUS connectivity information. </a:t>
            </a:r>
          </a:p>
          <a:p>
            <a:endParaRPr lang="en-US" dirty="0"/>
          </a:p>
          <a:p>
            <a:r>
              <a:rPr lang="en-US" b="1" dirty="0">
                <a:solidFill>
                  <a:schemeClr val="accent2">
                    <a:lumMod val="50000"/>
                  </a:schemeClr>
                </a:solidFill>
              </a:rPr>
              <a:t>MESH</a:t>
            </a:r>
            <a:r>
              <a:rPr lang="en-US" dirty="0"/>
              <a:t>     = Contains enhanced information used for </a:t>
            </a:r>
          </a:p>
          <a:p>
            <a:r>
              <a:rPr lang="en-US" dirty="0"/>
              <a:t>                   ESMF interpolation.</a:t>
            </a:r>
          </a:p>
        </p:txBody>
      </p:sp>
    </p:spTree>
    <p:extLst>
      <p:ext uri="{BB962C8B-B14F-4D97-AF65-F5344CB8AC3E}">
        <p14:creationId xmlns:p14="http://schemas.microsoft.com/office/powerpoint/2010/main" val="413284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1981200" y="156299"/>
            <a:ext cx="8229600" cy="377100"/>
          </a:xfrm>
          <a:prstGeom prst="rect">
            <a:avLst/>
          </a:prstGeom>
          <a:noFill/>
          <a:ln>
            <a:noFill/>
          </a:ln>
        </p:spPr>
        <p:txBody>
          <a:bodyPr spcFirstLastPara="1" wrap="square" lIns="91425" tIns="45700" rIns="91425" bIns="45700" anchor="ctr" anchorCtr="0">
            <a:noAutofit/>
          </a:bodyPr>
          <a:lstStyle/>
          <a:p>
            <a:pPr algn="l">
              <a:buSzPts val="2025"/>
            </a:pPr>
            <a:r>
              <a:rPr lang="en-US" sz="2025" dirty="0"/>
              <a:t>(3) Creating a Repository For The New Grid</a:t>
            </a:r>
            <a:endParaRPr sz="2025" dirty="0"/>
          </a:p>
        </p:txBody>
      </p:sp>
      <p:sp>
        <p:nvSpPr>
          <p:cNvPr id="3" name="TextBox 2">
            <a:extLst>
              <a:ext uri="{FF2B5EF4-FFF2-40B4-BE49-F238E27FC236}">
                <a16:creationId xmlns:a16="http://schemas.microsoft.com/office/drawing/2014/main" id="{10406CDC-ABB8-DA4D-B765-8CE26E80B05C}"/>
              </a:ext>
            </a:extLst>
          </p:cNvPr>
          <p:cNvSpPr txBox="1"/>
          <p:nvPr/>
        </p:nvSpPr>
        <p:spPr>
          <a:xfrm>
            <a:off x="457200" y="914400"/>
            <a:ext cx="2792541" cy="400110"/>
          </a:xfrm>
          <a:prstGeom prst="rect">
            <a:avLst/>
          </a:prstGeom>
          <a:noFill/>
        </p:spPr>
        <p:txBody>
          <a:bodyPr wrap="square" rtlCol="0">
            <a:spAutoFit/>
          </a:bodyPr>
          <a:lstStyle/>
          <a:p>
            <a:r>
              <a:rPr lang="en-US" sz="2000" b="1" u="sng" dirty="0">
                <a:latin typeface="Calibri" panose="020F0502020204030204" pitchFamily="34" charset="0"/>
                <a:cs typeface="Calibri" panose="020F0502020204030204" pitchFamily="34" charset="0"/>
              </a:rPr>
              <a:t>Generate Datasets</a:t>
            </a:r>
          </a:p>
        </p:txBody>
      </p:sp>
      <p:sp>
        <p:nvSpPr>
          <p:cNvPr id="4" name="TextBox 3">
            <a:extLst>
              <a:ext uri="{FF2B5EF4-FFF2-40B4-BE49-F238E27FC236}">
                <a16:creationId xmlns:a16="http://schemas.microsoft.com/office/drawing/2014/main" id="{56703050-CD96-EA4C-A786-C751932312D7}"/>
              </a:ext>
            </a:extLst>
          </p:cNvPr>
          <p:cNvSpPr txBox="1"/>
          <p:nvPr/>
        </p:nvSpPr>
        <p:spPr>
          <a:xfrm>
            <a:off x="519887" y="4868644"/>
            <a:ext cx="4615408" cy="1384995"/>
          </a:xfrm>
          <a:prstGeom prst="rect">
            <a:avLst/>
          </a:prstGeom>
          <a:noFill/>
        </p:spPr>
        <p:txBody>
          <a:bodyPr wrap="square" rtlCol="0">
            <a:spAutoFit/>
          </a:bodyPr>
          <a:lstStyle/>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majority of problems users have during this process is a result of not having the correct modules loaded. To try and avoid confusion, modules are explicitly listed before each command in the NOTES file. (omitted here) </a:t>
            </a:r>
          </a:p>
          <a:p>
            <a:pPr marL="800100" lvl="1" indent="-342900">
              <a:buFont typeface="+mj-lt"/>
              <a:buAutoNum type="arabicPeriod"/>
            </a:pPr>
            <a:endParaRPr lang="en-US"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FC0D366-D8B4-8942-B4CF-98ED16989173}"/>
              </a:ext>
            </a:extLst>
          </p:cNvPr>
          <p:cNvSpPr txBox="1"/>
          <p:nvPr/>
        </p:nvSpPr>
        <p:spPr>
          <a:xfrm>
            <a:off x="5323872" y="865596"/>
            <a:ext cx="6753828" cy="5786199"/>
          </a:xfrm>
          <a:prstGeom prst="rect">
            <a:avLst/>
          </a:prstGeom>
          <a:noFill/>
          <a:ln>
            <a:solidFill>
              <a:schemeClr val="accent1"/>
            </a:solidFill>
          </a:ln>
        </p:spPr>
        <p:txBody>
          <a:bodyPr wrap="square" rtlCol="0">
            <a:spAutoFit/>
          </a:bodyPr>
          <a:lstStyle/>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(6) Create VR Datasets</a:t>
            </a:r>
          </a:p>
          <a:p>
            <a:r>
              <a:rPr lang="en-US" sz="1000" dirty="0">
                <a:latin typeface="Calibri" panose="020F0502020204030204" pitchFamily="34" charset="0"/>
                <a:cs typeface="Calibri" panose="020F0502020204030204" pitchFamily="34" charset="0"/>
              </a:rPr>
              <a:t>NOTATION: $(VRM_tools) == glade/scratch/patc/AMWG_DEMO_FEB21/src/Community_Mesh_Generation_Toolkit/VRM_tools</a:t>
            </a:r>
          </a:p>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gen_mapping</a:t>
            </a: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cheyenne% cd $(VRM_tools)/gen_mapping</a:t>
            </a:r>
          </a:p>
          <a:p>
            <a:r>
              <a:rPr lang="en-US" sz="1000" dirty="0">
                <a:latin typeface="Calibri" panose="020F0502020204030204" pitchFamily="34" charset="0"/>
                <a:cs typeface="Calibri" panose="020F0502020204030204" pitchFamily="34" charset="0"/>
              </a:rPr>
              <a:t>   cheyenne% ./MAKE_genMapping_scripts.csh</a:t>
            </a:r>
          </a:p>
          <a:p>
            <a:r>
              <a:rPr lang="en-US" sz="1000" dirty="0">
                <a:latin typeface="Calibri" panose="020F0502020204030204" pitchFamily="34" charset="0"/>
                <a:cs typeface="Calibri" panose="020F0502020204030204" pitchFamily="34" charset="0"/>
              </a:rPr>
              <a:t>   cheyenne% cd ne0np4.SAMGRID01.ne30x4/</a:t>
            </a:r>
          </a:p>
          <a:p>
            <a:r>
              <a:rPr lang="en-US" sz="1000" dirty="0">
                <a:latin typeface="Calibri" panose="020F0502020204030204" pitchFamily="34" charset="0"/>
                <a:cs typeface="Calibri" panose="020F0502020204030204" pitchFamily="34" charset="0"/>
              </a:rPr>
              <a:t>   cheyenne% qcmd -- 'sh gen_mapping_SAMGRID01_ne30x4_01.sh &gt;&amp; LOG_SAMGRID01_ne30x4_01'  </a:t>
            </a:r>
            <a:r>
              <a:rPr lang="en-US" sz="1000" b="1" dirty="0">
                <a:solidFill>
                  <a:srgbClr val="FF0000"/>
                </a:solidFill>
                <a:latin typeface="Calibri" panose="020F0502020204030204" pitchFamily="34" charset="0"/>
                <a:cs typeface="Calibri" panose="020F0502020204030204" pitchFamily="34" charset="0"/>
              </a:rPr>
              <a:t>[ ~25 seconds ]</a:t>
            </a:r>
          </a:p>
          <a:p>
            <a:r>
              <a:rPr lang="en-US" sz="1000" dirty="0">
                <a:latin typeface="Calibri" panose="020F0502020204030204" pitchFamily="34" charset="0"/>
                <a:cs typeface="Calibri" panose="020F0502020204030204" pitchFamily="34" charset="0"/>
              </a:rPr>
              <a:t>   cheyenne% qcmd -- 'sh gen_mapping_SAMGRID01_ne30x4_02.sh &gt;&amp; LOG_SAMGRID01_ne30x4_02'  </a:t>
            </a:r>
            <a:r>
              <a:rPr lang="en-US" sz="1000" b="1" dirty="0">
                <a:solidFill>
                  <a:srgbClr val="FF0000"/>
                </a:solidFill>
                <a:latin typeface="Calibri" panose="020F0502020204030204" pitchFamily="34" charset="0"/>
                <a:cs typeface="Calibri" panose="020F0502020204030204" pitchFamily="34" charset="0"/>
              </a:rPr>
              <a:t>[ ~40 seconds ]</a:t>
            </a:r>
          </a:p>
          <a:p>
            <a:r>
              <a:rPr lang="en-US" sz="1000" dirty="0">
                <a:latin typeface="Calibri" panose="020F0502020204030204" pitchFamily="34" charset="0"/>
                <a:cs typeface="Calibri" panose="020F0502020204030204" pitchFamily="34" charset="0"/>
              </a:rPr>
              <a:t>   cheyenne% qcmd -- 'sh gen_mapping_SAMGRID01_ne30x4_03.sh &gt;&amp; LOG_SAMGRID01_ne30x4_03'  </a:t>
            </a:r>
            <a:r>
              <a:rPr lang="en-US" sz="1000" b="1" dirty="0">
                <a:solidFill>
                  <a:srgbClr val="FF0000"/>
                </a:solidFill>
                <a:latin typeface="Calibri" panose="020F0502020204030204" pitchFamily="34" charset="0"/>
                <a:cs typeface="Calibri" panose="020F0502020204030204" pitchFamily="34" charset="0"/>
              </a:rPr>
              <a:t>[ ~2:20 to run]</a:t>
            </a:r>
          </a:p>
          <a:p>
            <a:r>
              <a:rPr lang="en-US" sz="1000" dirty="0">
                <a:latin typeface="Calibri" panose="020F0502020204030204" pitchFamily="34" charset="0"/>
                <a:cs typeface="Calibri" panose="020F0502020204030204" pitchFamily="34" charset="0"/>
              </a:rPr>
              <a:t>   cheyenne% ls /glade/scratch/patc/AMWG_DEMO_FEB21/AMWG_REPO/ne0np4.SAMGRID01.ne30x4/</a:t>
            </a:r>
          </a:p>
          <a:p>
            <a:r>
              <a:rPr lang="en-US" sz="1000" dirty="0">
                <a:latin typeface="Calibri" panose="020F0502020204030204" pitchFamily="34" charset="0"/>
                <a:cs typeface="Calibri" panose="020F0502020204030204" pitchFamily="34" charset="0"/>
              </a:rPr>
              <a:t>      </a:t>
            </a:r>
            <a:r>
              <a:rPr lang="en-US" sz="1000" dirty="0">
                <a:solidFill>
                  <a:srgbClr val="C00000"/>
                </a:solidFill>
                <a:latin typeface="Calibri" panose="020F0502020204030204" pitchFamily="34" charset="0"/>
                <a:cs typeface="Calibri" panose="020F0502020204030204" pitchFamily="34" charset="0"/>
              </a:rPr>
              <a:t>grids/  maps/</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gen_domain</a:t>
            </a: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cheyenne% cd $(VRM_tools)/gen_domain</a:t>
            </a:r>
          </a:p>
          <a:p>
            <a:r>
              <a:rPr lang="en-US" sz="1000" dirty="0">
                <a:latin typeface="Calibri" panose="020F0502020204030204" pitchFamily="34" charset="0"/>
                <a:cs typeface="Calibri" panose="020F0502020204030204" pitchFamily="34" charset="0"/>
              </a:rPr>
              <a:t>   cheyenne% ./MAKE_genDomains_scripts.csh</a:t>
            </a:r>
          </a:p>
          <a:p>
            <a:r>
              <a:rPr lang="en-US" sz="1000" dirty="0">
                <a:latin typeface="Calibri" panose="020F0502020204030204" pitchFamily="34" charset="0"/>
                <a:cs typeface="Calibri" panose="020F0502020204030204" pitchFamily="34" charset="0"/>
              </a:rPr>
              <a:t>   cheyenne% cd ne0np4.SAMGRID01.ne30x4/</a:t>
            </a:r>
          </a:p>
          <a:p>
            <a:r>
              <a:rPr lang="en-US" sz="1000" dirty="0">
                <a:latin typeface="Calibri" panose="020F0502020204030204" pitchFamily="34" charset="0"/>
                <a:cs typeface="Calibri" panose="020F0502020204030204" pitchFamily="34" charset="0"/>
              </a:rPr>
              <a:t>   cheyenne% qcmd -- 'sh genDomains_SAMGRID01_ne30x4_gx1v7.sh   &gt;&amp; LOG_SAMGRID01_ne30x4_gx1v7’    </a:t>
            </a:r>
            <a:r>
              <a:rPr lang="en-US" sz="1000" b="1" dirty="0">
                <a:solidFill>
                  <a:srgbClr val="FF0000"/>
                </a:solidFill>
                <a:latin typeface="Calibri" panose="020F0502020204030204" pitchFamily="34" charset="0"/>
                <a:cs typeface="Calibri" panose="020F0502020204030204" pitchFamily="34" charset="0"/>
              </a:rPr>
              <a:t>[~0:20 to run]</a:t>
            </a:r>
          </a:p>
          <a:p>
            <a:r>
              <a:rPr lang="en-US" sz="1000" dirty="0">
                <a:latin typeface="Calibri" panose="020F0502020204030204" pitchFamily="34" charset="0"/>
                <a:cs typeface="Calibri" panose="020F0502020204030204" pitchFamily="34" charset="0"/>
              </a:rPr>
              <a:t>   cheyenne% qcmd -- 'sh genDomains_SAMGRID01_ne30x4_tx0.1v2.sh &gt;&amp; LOG_SAMGRID01_ne30x4_tx0.1v2' </a:t>
            </a:r>
            <a:r>
              <a:rPr lang="en-US" sz="1000" b="1" dirty="0">
                <a:solidFill>
                  <a:srgbClr val="FF0000"/>
                </a:solidFill>
                <a:latin typeface="Calibri" panose="020F0502020204030204" pitchFamily="34" charset="0"/>
                <a:cs typeface="Calibri" panose="020F0502020204030204" pitchFamily="34" charset="0"/>
              </a:rPr>
              <a:t>[~7:30 to run]</a:t>
            </a:r>
          </a:p>
          <a:p>
            <a:r>
              <a:rPr lang="en-US" sz="1000" dirty="0">
                <a:latin typeface="Calibri" panose="020F0502020204030204" pitchFamily="34" charset="0"/>
                <a:cs typeface="Calibri" panose="020F0502020204030204" pitchFamily="34" charset="0"/>
              </a:rPr>
              <a:t>   cheyenne% ls /glade/scratch/patc/AMWG_DEMO_FEB21/AMWG_REPO/ne0np4.SAMGRID01.ne30x4/</a:t>
            </a:r>
          </a:p>
          <a:p>
            <a:r>
              <a:rPr lang="en-US" sz="1000" dirty="0">
                <a:latin typeface="Calibri" panose="020F0502020204030204" pitchFamily="34" charset="0"/>
                <a:cs typeface="Calibri" panose="020F0502020204030204" pitchFamily="34" charset="0"/>
              </a:rPr>
              <a:t>      </a:t>
            </a:r>
            <a:r>
              <a:rPr lang="en-US" sz="1000" dirty="0">
                <a:solidFill>
                  <a:srgbClr val="C00000"/>
                </a:solidFill>
                <a:latin typeface="Calibri" panose="020F0502020204030204" pitchFamily="34" charset="0"/>
                <a:cs typeface="Calibri" panose="020F0502020204030204" pitchFamily="34" charset="0"/>
              </a:rPr>
              <a:t>domains/  grids/  maps/</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gen_CLMsrfdata</a:t>
            </a: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cheyenne% cd $(VRM_tools)/gen_CLMsrfdata</a:t>
            </a:r>
          </a:p>
          <a:p>
            <a:r>
              <a:rPr lang="en-US" sz="1000" dirty="0">
                <a:latin typeface="Calibri" panose="020F0502020204030204" pitchFamily="34" charset="0"/>
                <a:cs typeface="Calibri" panose="020F0502020204030204" pitchFamily="34" charset="0"/>
              </a:rPr>
              <a:t>   cheyenne% ./MAKE_genCLMsurfdata_script.csh</a:t>
            </a:r>
          </a:p>
          <a:p>
            <a:r>
              <a:rPr lang="en-US" sz="1000" dirty="0">
                <a:latin typeface="Calibri" panose="020F0502020204030204" pitchFamily="34" charset="0"/>
                <a:cs typeface="Calibri" panose="020F0502020204030204" pitchFamily="34" charset="0"/>
              </a:rPr>
              <a:t>   cheyenne% cd ne0np4.SAMGRID01.ne30x4/</a:t>
            </a:r>
          </a:p>
          <a:p>
            <a:r>
              <a:rPr lang="en-US" sz="1000" dirty="0">
                <a:latin typeface="Calibri" panose="020F0502020204030204" pitchFamily="34" charset="0"/>
                <a:cs typeface="Calibri" panose="020F0502020204030204" pitchFamily="34" charset="0"/>
              </a:rPr>
              <a:t>   cheyenne% </a:t>
            </a:r>
            <a:r>
              <a:rPr lang="en-US" sz="1000" dirty="0">
                <a:solidFill>
                  <a:srgbClr val="C00000"/>
                </a:solidFill>
                <a:latin typeface="Calibri" panose="020F0502020204030204" pitchFamily="34" charset="0"/>
                <a:cs typeface="Calibri" panose="020F0502020204030204" pitchFamily="34" charset="0"/>
              </a:rPr>
              <a:t>vi genCLMsurfdata_SAMGRID01_ne30x4.sh       &lt;---- MUST SET A PROJECT NUMBER!</a:t>
            </a:r>
          </a:p>
          <a:p>
            <a:r>
              <a:rPr lang="en-US" sz="1000" dirty="0">
                <a:latin typeface="Calibri" panose="020F0502020204030204" pitchFamily="34" charset="0"/>
                <a:cs typeface="Calibri" panose="020F0502020204030204" pitchFamily="34" charset="0"/>
              </a:rPr>
              <a:t>   cheyenne% qsub &lt; genCLMsurfdata_SAMGRID01_ne30x4.sh                                                      </a:t>
            </a:r>
            <a:r>
              <a:rPr lang="en-US" sz="1000" b="1" dirty="0">
                <a:solidFill>
                  <a:srgbClr val="FF0000"/>
                </a:solidFill>
                <a:latin typeface="Calibri" panose="020F0502020204030204" pitchFamily="34" charset="0"/>
                <a:cs typeface="Calibri" panose="020F0502020204030204" pitchFamily="34" charset="0"/>
              </a:rPr>
              <a:t>  [ ~1:00:00 one hour for this grid]</a:t>
            </a:r>
          </a:p>
          <a:p>
            <a:r>
              <a:rPr lang="en-US" sz="1000" dirty="0">
                <a:latin typeface="Calibri" panose="020F0502020204030204" pitchFamily="34" charset="0"/>
                <a:cs typeface="Calibri" panose="020F0502020204030204" pitchFamily="34" charset="0"/>
              </a:rPr>
              <a:t>   cheyenne% ls /glade/scratch/patc/AMWG_DEMO_FEB21/AMWG_REPO/ne0np4.SAMGRID01.ne30x4/</a:t>
            </a:r>
          </a:p>
          <a:p>
            <a:r>
              <a:rPr lang="en-US" sz="1000" dirty="0">
                <a:latin typeface="Calibri" panose="020F0502020204030204" pitchFamily="34" charset="0"/>
                <a:cs typeface="Calibri" panose="020F0502020204030204" pitchFamily="34" charset="0"/>
              </a:rPr>
              <a:t>      </a:t>
            </a:r>
            <a:r>
              <a:rPr lang="en-US" sz="1000" dirty="0">
                <a:solidFill>
                  <a:srgbClr val="C00000"/>
                </a:solidFill>
                <a:latin typeface="Calibri" panose="020F0502020204030204" pitchFamily="34" charset="0"/>
                <a:cs typeface="Calibri" panose="020F0502020204030204" pitchFamily="34" charset="0"/>
              </a:rPr>
              <a:t>clm_surfdata_5_0/  domains/  grids/  maps/</a:t>
            </a:r>
          </a:p>
        </p:txBody>
      </p:sp>
      <p:sp>
        <p:nvSpPr>
          <p:cNvPr id="7" name="TextBox 6">
            <a:extLst>
              <a:ext uri="{FF2B5EF4-FFF2-40B4-BE49-F238E27FC236}">
                <a16:creationId xmlns:a16="http://schemas.microsoft.com/office/drawing/2014/main" id="{AE301914-299D-5745-A945-5BDC3B4561A6}"/>
              </a:ext>
            </a:extLst>
          </p:cNvPr>
          <p:cNvSpPr txBox="1"/>
          <p:nvPr/>
        </p:nvSpPr>
        <p:spPr>
          <a:xfrm>
            <a:off x="520617" y="1448862"/>
            <a:ext cx="4615408" cy="35394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user begins by setting some grid-dependent environment variables</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After that, the process is the same for each of the gen_XXXX directories:</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800100" lvl="1" indent="-342900">
              <a:buFont typeface="+mj-lt"/>
              <a:buAutoNum type="arabicPeriod"/>
            </a:pPr>
            <a:r>
              <a:rPr lang="en-US" dirty="0">
                <a:latin typeface="Calibri" panose="020F0502020204030204" pitchFamily="34" charset="0"/>
                <a:cs typeface="Calibri" panose="020F0502020204030204" pitchFamily="34" charset="0"/>
              </a:rPr>
              <a:t>cd to the </a:t>
            </a:r>
            <a:r>
              <a:rPr lang="en-US" b="1" dirty="0">
                <a:latin typeface="Calibri" panose="020F0502020204030204" pitchFamily="34" charset="0"/>
                <a:cs typeface="Calibri" panose="020F0502020204030204" pitchFamily="34" charset="0"/>
              </a:rPr>
              <a:t>gen_XXXX </a:t>
            </a:r>
            <a:r>
              <a:rPr lang="en-US" dirty="0">
                <a:latin typeface="Calibri" panose="020F0502020204030204" pitchFamily="34" charset="0"/>
                <a:cs typeface="Calibri" panose="020F0502020204030204" pitchFamily="34" charset="0"/>
              </a:rPr>
              <a:t>directory</a:t>
            </a:r>
          </a:p>
          <a:p>
            <a:pPr marL="800100" lvl="1" indent="-342900">
              <a:buFont typeface="+mj-lt"/>
              <a:buAutoNum type="arabicPeriod"/>
            </a:pPr>
            <a:endParaRPr lang="en-US" dirty="0">
              <a:latin typeface="Calibri" panose="020F0502020204030204" pitchFamily="34" charset="0"/>
              <a:cs typeface="Calibri" panose="020F0502020204030204" pitchFamily="34" charset="0"/>
            </a:endParaRPr>
          </a:p>
          <a:p>
            <a:pPr marL="800100" lvl="1" indent="-342900">
              <a:buFont typeface="+mj-lt"/>
              <a:buAutoNum type="arabicPeriod"/>
            </a:pPr>
            <a:r>
              <a:rPr lang="en-US" dirty="0">
                <a:latin typeface="Calibri" panose="020F0502020204030204" pitchFamily="34" charset="0"/>
                <a:cs typeface="Calibri" panose="020F0502020204030204" pitchFamily="34" charset="0"/>
              </a:rPr>
              <a:t>Run a script which generates a grid directory containing the processing scripts that will generate the needed datasets. </a:t>
            </a:r>
          </a:p>
          <a:p>
            <a:pPr marL="800100" lvl="1" indent="-342900">
              <a:buFont typeface="+mj-lt"/>
              <a:buAutoNum type="arabicPeriod"/>
            </a:pPr>
            <a:endParaRPr lang="en-US" dirty="0">
              <a:latin typeface="Calibri" panose="020F0502020204030204" pitchFamily="34" charset="0"/>
              <a:cs typeface="Calibri" panose="020F0502020204030204" pitchFamily="34" charset="0"/>
            </a:endParaRPr>
          </a:p>
          <a:p>
            <a:pPr marL="800100" lvl="1" indent="-342900">
              <a:buFont typeface="+mj-lt"/>
              <a:buAutoNum type="arabicPeriod"/>
            </a:pPr>
            <a:r>
              <a:rPr lang="en-US" dirty="0">
                <a:latin typeface="Calibri" panose="020F0502020204030204" pitchFamily="34" charset="0"/>
                <a:cs typeface="Calibri" panose="020F0502020204030204" pitchFamily="34" charset="0"/>
              </a:rPr>
              <a:t>Verify the settings in each script and then run it. </a:t>
            </a:r>
          </a:p>
          <a:p>
            <a:pPr marL="800100" lvl="1" indent="-342900">
              <a:buFont typeface="+mj-lt"/>
              <a:buAutoNum type="arabicPeriod"/>
            </a:pPr>
            <a:endParaRPr lang="en-US" dirty="0">
              <a:latin typeface="Calibri" panose="020F0502020204030204" pitchFamily="34" charset="0"/>
              <a:cs typeface="Calibri" panose="020F0502020204030204" pitchFamily="34" charset="0"/>
            </a:endParaRPr>
          </a:p>
          <a:p>
            <a:pPr marL="800100" lvl="1" indent="-342900">
              <a:buFont typeface="+mj-lt"/>
              <a:buAutoNum type="arabicPeriod"/>
            </a:pPr>
            <a:r>
              <a:rPr lang="en-US" dirty="0">
                <a:latin typeface="Calibri" panose="020F0502020204030204" pitchFamily="34" charset="0"/>
                <a:cs typeface="Calibri" panose="020F0502020204030204" pitchFamily="34" charset="0"/>
              </a:rPr>
              <a:t>Check the output LOG file to verify that the program did not have any errors. </a:t>
            </a:r>
          </a:p>
        </p:txBody>
      </p:sp>
    </p:spTree>
    <p:extLst>
      <p:ext uri="{BB962C8B-B14F-4D97-AF65-F5344CB8AC3E}">
        <p14:creationId xmlns:p14="http://schemas.microsoft.com/office/powerpoint/2010/main" val="388347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7912"/>
          </a:xfrm>
        </p:spPr>
        <p:txBody>
          <a:bodyPr/>
          <a:lstStyle/>
          <a:p>
            <a:pPr algn="l"/>
            <a:r>
              <a:rPr lang="en-US" dirty="0"/>
              <a:t>Overview: Adding a New Grid</a:t>
            </a:r>
          </a:p>
        </p:txBody>
      </p:sp>
      <p:sp>
        <p:nvSpPr>
          <p:cNvPr id="3" name="TextBox 2">
            <a:extLst>
              <a:ext uri="{FF2B5EF4-FFF2-40B4-BE49-F238E27FC236}">
                <a16:creationId xmlns:a16="http://schemas.microsoft.com/office/drawing/2014/main" id="{10AA6BA8-104D-AA44-B5A3-35261F56DF59}"/>
              </a:ext>
            </a:extLst>
          </p:cNvPr>
          <p:cNvSpPr txBox="1"/>
          <p:nvPr/>
        </p:nvSpPr>
        <p:spPr>
          <a:xfrm>
            <a:off x="2007476" y="1249152"/>
            <a:ext cx="8177048" cy="1384995"/>
          </a:xfrm>
          <a:prstGeom prst="rect">
            <a:avLst/>
          </a:prstGeom>
          <a:noFill/>
        </p:spPr>
        <p:txBody>
          <a:bodyPr wrap="square" rtlCol="0">
            <a:spAutoFit/>
          </a:bodyPr>
          <a:lstStyle/>
          <a:p>
            <a:r>
              <a:rPr lang="en-US" b="1" u="sng" dirty="0"/>
              <a:t>Adding a New Grid To CESM:</a:t>
            </a:r>
            <a:r>
              <a:rPr lang="en-US" b="1" dirty="0"/>
              <a:t>  </a:t>
            </a:r>
            <a:r>
              <a:rPr lang="en-US" dirty="0"/>
              <a:t>There are 5 steps to create a new grid for use in CESM model runs.</a:t>
            </a:r>
          </a:p>
          <a:p>
            <a:pPr marL="342900" indent="-342900">
              <a:buFont typeface="+mj-lt"/>
              <a:buAutoNum type="arabicPeriod"/>
            </a:pPr>
            <a:r>
              <a:rPr lang="en-US" dirty="0"/>
              <a:t>Download source code and build executables</a:t>
            </a:r>
          </a:p>
          <a:p>
            <a:pPr marL="342900" indent="-342900">
              <a:buFont typeface="+mj-lt"/>
              <a:buAutoNum type="arabicPeriod"/>
            </a:pPr>
            <a:r>
              <a:rPr lang="en-US" dirty="0"/>
              <a:t>Creating a new grid</a:t>
            </a:r>
          </a:p>
          <a:p>
            <a:pPr marL="342900" indent="-342900">
              <a:buFont typeface="+mj-lt"/>
              <a:buAutoNum type="arabicPeriod"/>
            </a:pPr>
            <a:r>
              <a:rPr lang="en-US" dirty="0"/>
              <a:t>Create a repository of grid data;  mapping, domain, initial value datasets, etc…</a:t>
            </a:r>
          </a:p>
          <a:p>
            <a:pPr marL="342900" indent="-342900">
              <a:buFont typeface="+mj-lt"/>
              <a:buAutoNum type="arabicPeriod"/>
            </a:pPr>
            <a:r>
              <a:rPr lang="en-US" dirty="0"/>
              <a:t>Install new grid CESM</a:t>
            </a:r>
          </a:p>
          <a:p>
            <a:pPr marL="342900" indent="-342900">
              <a:buFont typeface="+mj-lt"/>
              <a:buAutoNum type="arabicPeriod"/>
            </a:pPr>
            <a:r>
              <a:rPr lang="en-US" dirty="0"/>
              <a:t>Establish defaults for stable model runs.</a:t>
            </a:r>
          </a:p>
        </p:txBody>
      </p:sp>
      <p:sp>
        <p:nvSpPr>
          <p:cNvPr id="4" name="TextBox 3">
            <a:extLst>
              <a:ext uri="{FF2B5EF4-FFF2-40B4-BE49-F238E27FC236}">
                <a16:creationId xmlns:a16="http://schemas.microsoft.com/office/drawing/2014/main" id="{C0704404-0252-D249-92BA-341D46380928}"/>
              </a:ext>
            </a:extLst>
          </p:cNvPr>
          <p:cNvSpPr txBox="1"/>
          <p:nvPr/>
        </p:nvSpPr>
        <p:spPr>
          <a:xfrm>
            <a:off x="1336666" y="2790142"/>
            <a:ext cx="9518667" cy="523220"/>
          </a:xfrm>
          <a:prstGeom prst="rect">
            <a:avLst/>
          </a:prstGeom>
          <a:noFill/>
        </p:spPr>
        <p:txBody>
          <a:bodyPr wrap="square" rtlCol="0">
            <a:spAutoFit/>
          </a:bodyPr>
          <a:lstStyle/>
          <a:p>
            <a:r>
              <a:rPr lang="en-US" dirty="0"/>
              <a:t>These are the steps that one goes through to get the model running. </a:t>
            </a:r>
          </a:p>
          <a:p>
            <a:r>
              <a:rPr lang="en-US" dirty="0"/>
              <a:t>For scientifically meaningful runs, nudged runs, or for those using CAM-Chem there is a little more work involved.</a:t>
            </a:r>
          </a:p>
        </p:txBody>
      </p:sp>
      <p:sp>
        <p:nvSpPr>
          <p:cNvPr id="5" name="TextBox 4">
            <a:extLst>
              <a:ext uri="{FF2B5EF4-FFF2-40B4-BE49-F238E27FC236}">
                <a16:creationId xmlns:a16="http://schemas.microsoft.com/office/drawing/2014/main" id="{76CCEAF2-2CF4-5245-A928-9329D8F90B2F}"/>
              </a:ext>
            </a:extLst>
          </p:cNvPr>
          <p:cNvSpPr txBox="1"/>
          <p:nvPr/>
        </p:nvSpPr>
        <p:spPr>
          <a:xfrm>
            <a:off x="2007476" y="3671639"/>
            <a:ext cx="6805448" cy="954107"/>
          </a:xfrm>
          <a:prstGeom prst="rect">
            <a:avLst/>
          </a:prstGeom>
          <a:noFill/>
        </p:spPr>
        <p:txBody>
          <a:bodyPr wrap="square" rtlCol="0">
            <a:spAutoFit/>
          </a:bodyPr>
          <a:lstStyle/>
          <a:p>
            <a:r>
              <a:rPr lang="en-US" b="1" dirty="0"/>
              <a:t>(6) </a:t>
            </a:r>
            <a:r>
              <a:rPr lang="en-US" b="1" u="sng" dirty="0"/>
              <a:t>Additional Steps:</a:t>
            </a:r>
            <a:r>
              <a:rPr lang="en-US" b="1" dirty="0"/>
              <a:t>  </a:t>
            </a:r>
            <a:endParaRPr lang="en-US" dirty="0"/>
          </a:p>
          <a:p>
            <a:pPr marL="285750" indent="-285750">
              <a:buFont typeface="Arial" panose="020B0604020202020204" pitchFamily="34" charset="0"/>
              <a:buChar char="•"/>
            </a:pPr>
            <a:r>
              <a:rPr lang="en-US" dirty="0"/>
              <a:t>The surface state must be spun up from the initial default (from step 3 above).</a:t>
            </a:r>
          </a:p>
          <a:p>
            <a:pPr marL="285750" indent="-285750">
              <a:buFont typeface="Arial" panose="020B0604020202020204" pitchFamily="34" charset="0"/>
              <a:buChar char="•"/>
            </a:pPr>
            <a:r>
              <a:rPr lang="en-US" dirty="0"/>
              <a:t>Conservative emissions data must be processed for the new grid.</a:t>
            </a:r>
          </a:p>
          <a:p>
            <a:pPr marL="285750" indent="-285750">
              <a:buFont typeface="Arial" panose="020B0604020202020204" pitchFamily="34" charset="0"/>
              <a:buChar char="•"/>
            </a:pPr>
            <a:r>
              <a:rPr lang="en-US" dirty="0"/>
              <a:t>Nudging data must be process for the new grid</a:t>
            </a:r>
          </a:p>
        </p:txBody>
      </p:sp>
    </p:spTree>
    <p:extLst>
      <p:ext uri="{BB962C8B-B14F-4D97-AF65-F5344CB8AC3E}">
        <p14:creationId xmlns:p14="http://schemas.microsoft.com/office/powerpoint/2010/main" val="375399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1981200" y="156299"/>
            <a:ext cx="8229600" cy="377100"/>
          </a:xfrm>
          <a:prstGeom prst="rect">
            <a:avLst/>
          </a:prstGeom>
          <a:noFill/>
          <a:ln>
            <a:noFill/>
          </a:ln>
        </p:spPr>
        <p:txBody>
          <a:bodyPr spcFirstLastPara="1" wrap="square" lIns="91425" tIns="45700" rIns="91425" bIns="45700" anchor="ctr" anchorCtr="0">
            <a:noAutofit/>
          </a:bodyPr>
          <a:lstStyle/>
          <a:p>
            <a:pPr algn="l">
              <a:buSzPts val="2025"/>
            </a:pPr>
            <a:r>
              <a:rPr lang="en-US" sz="2025" dirty="0"/>
              <a:t>(3) Creating a Repository For The New Grid</a:t>
            </a:r>
            <a:endParaRPr sz="2025" dirty="0"/>
          </a:p>
        </p:txBody>
      </p:sp>
      <p:sp>
        <p:nvSpPr>
          <p:cNvPr id="3" name="TextBox 2">
            <a:extLst>
              <a:ext uri="{FF2B5EF4-FFF2-40B4-BE49-F238E27FC236}">
                <a16:creationId xmlns:a16="http://schemas.microsoft.com/office/drawing/2014/main" id="{F6842F55-242C-FB4C-A9DF-285FC09A36A0}"/>
              </a:ext>
            </a:extLst>
          </p:cNvPr>
          <p:cNvSpPr txBox="1"/>
          <p:nvPr/>
        </p:nvSpPr>
        <p:spPr>
          <a:xfrm>
            <a:off x="457200" y="914400"/>
            <a:ext cx="2792541" cy="400110"/>
          </a:xfrm>
          <a:prstGeom prst="rect">
            <a:avLst/>
          </a:prstGeom>
          <a:noFill/>
        </p:spPr>
        <p:txBody>
          <a:bodyPr wrap="square" rtlCol="0">
            <a:spAutoFit/>
          </a:bodyPr>
          <a:lstStyle/>
          <a:p>
            <a:r>
              <a:rPr lang="en-US" sz="2000" b="1" u="sng" dirty="0">
                <a:latin typeface="Calibri" panose="020F0502020204030204" pitchFamily="34" charset="0"/>
                <a:cs typeface="Calibri" panose="020F0502020204030204" pitchFamily="34" charset="0"/>
              </a:rPr>
              <a:t>Generate Datasets</a:t>
            </a:r>
          </a:p>
        </p:txBody>
      </p:sp>
      <p:sp>
        <p:nvSpPr>
          <p:cNvPr id="2" name="TextBox 1">
            <a:extLst>
              <a:ext uri="{FF2B5EF4-FFF2-40B4-BE49-F238E27FC236}">
                <a16:creationId xmlns:a16="http://schemas.microsoft.com/office/drawing/2014/main" id="{3CAD44A9-8A7C-B444-9E08-8106B25E1530}"/>
              </a:ext>
            </a:extLst>
          </p:cNvPr>
          <p:cNvSpPr txBox="1"/>
          <p:nvPr/>
        </p:nvSpPr>
        <p:spPr>
          <a:xfrm>
            <a:off x="4711700" y="1371660"/>
            <a:ext cx="6184900" cy="4555093"/>
          </a:xfrm>
          <a:prstGeom prst="rect">
            <a:avLst/>
          </a:prstGeom>
          <a:noFill/>
          <a:ln>
            <a:solidFill>
              <a:schemeClr val="accent1"/>
            </a:solidFill>
          </a:ln>
        </p:spPr>
        <p:txBody>
          <a:bodyPr wrap="square" rtlCol="0">
            <a:spAutoFit/>
          </a:bodyPr>
          <a:lstStyle/>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gen_CAMncdata</a:t>
            </a: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cheyenne% cd $(VRM_tools)/gen_CAMncdata</a:t>
            </a:r>
          </a:p>
          <a:p>
            <a:r>
              <a:rPr lang="en-US" sz="1000" dirty="0">
                <a:latin typeface="Calibri" panose="020F0502020204030204" pitchFamily="34" charset="0"/>
                <a:cs typeface="Calibri" panose="020F0502020204030204" pitchFamily="34" charset="0"/>
              </a:rPr>
              <a:t>   cheyenne% ./MAKE_interpic_script.csh</a:t>
            </a:r>
          </a:p>
          <a:p>
            <a:r>
              <a:rPr lang="en-US" sz="1000" dirty="0">
                <a:latin typeface="Calibri" panose="020F0502020204030204" pitchFamily="34" charset="0"/>
                <a:cs typeface="Calibri" panose="020F0502020204030204" pitchFamily="34" charset="0"/>
              </a:rPr>
              <a:t>   cheyenne% cd ne0np4.SAMGRID01.ne30x4/</a:t>
            </a:r>
          </a:p>
          <a:p>
            <a:r>
              <a:rPr lang="en-US" sz="1000" dirty="0">
                <a:latin typeface="Calibri" panose="020F0502020204030204" pitchFamily="34" charset="0"/>
                <a:cs typeface="Calibri" panose="020F0502020204030204" pitchFamily="34" charset="0"/>
              </a:rPr>
              <a:t>   cheyenne% qcmd -- 'sh interpic_script_SAMGRID01_ne30x4.sh &gt;&amp; LOG_SAMGRID01_ne30x4'       </a:t>
            </a:r>
            <a:r>
              <a:rPr lang="en-US" sz="1000" b="1" dirty="0">
                <a:solidFill>
                  <a:srgbClr val="FF0000"/>
                </a:solidFill>
                <a:latin typeface="Calibri" panose="020F0502020204030204" pitchFamily="34" charset="0"/>
                <a:cs typeface="Calibri" panose="020F0502020204030204" pitchFamily="34" charset="0"/>
              </a:rPr>
              <a:t>[~0:30 to run]</a:t>
            </a:r>
          </a:p>
          <a:p>
            <a:r>
              <a:rPr lang="en-US" sz="1000" dirty="0">
                <a:latin typeface="Calibri" panose="020F0502020204030204" pitchFamily="34" charset="0"/>
                <a:cs typeface="Calibri" panose="020F0502020204030204" pitchFamily="34" charset="0"/>
              </a:rPr>
              <a:t>   cheyenne% ls /glade/scratch/patc/AMWG_DEMO_FEB21/AMWG_REPO/ne0np4.SAMGRID01.ne30x4/</a:t>
            </a:r>
          </a:p>
          <a:p>
            <a:r>
              <a:rPr lang="en-US" sz="1000" dirty="0">
                <a:latin typeface="Calibri" panose="020F0502020204030204" pitchFamily="34" charset="0"/>
                <a:cs typeface="Calibri" panose="020F0502020204030204" pitchFamily="34" charset="0"/>
              </a:rPr>
              <a:t>      </a:t>
            </a:r>
            <a:r>
              <a:rPr lang="en-US" sz="1000" dirty="0">
                <a:solidFill>
                  <a:srgbClr val="C00000"/>
                </a:solidFill>
                <a:latin typeface="Calibri" panose="020F0502020204030204" pitchFamily="34" charset="0"/>
                <a:cs typeface="Calibri" panose="020F0502020204030204" pitchFamily="34" charset="0"/>
              </a:rPr>
              <a:t>clm_surfdata_5_0/  domains/  grids/  inic/  maps/</a:t>
            </a:r>
            <a:br>
              <a:rPr lang="en-US" sz="1000" dirty="0">
                <a:solidFill>
                  <a:srgbClr val="C00000"/>
                </a:solidFill>
                <a:latin typeface="Calibri" panose="020F0502020204030204" pitchFamily="34" charset="0"/>
                <a:cs typeface="Calibri" panose="020F0502020204030204" pitchFamily="34" charset="0"/>
              </a:rPr>
            </a:br>
            <a:endParaRPr lang="en-US" sz="1000" dirty="0">
              <a:solidFill>
                <a:srgbClr val="C00000"/>
              </a:solidFill>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gen_atmsrf</a:t>
            </a: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cheyenne% cd $(VRM_tools)/gen_atmsrf</a:t>
            </a:r>
          </a:p>
          <a:p>
            <a:r>
              <a:rPr lang="en-US" sz="1000" dirty="0">
                <a:latin typeface="Calibri" panose="020F0502020204030204" pitchFamily="34" charset="0"/>
                <a:cs typeface="Calibri" panose="020F0502020204030204" pitchFamily="34" charset="0"/>
              </a:rPr>
              <a:t>   cheyenne% ./MAKE_genAtmsrf_script.csh</a:t>
            </a:r>
          </a:p>
          <a:p>
            <a:r>
              <a:rPr lang="en-US" sz="1000" dirty="0">
                <a:latin typeface="Calibri" panose="020F0502020204030204" pitchFamily="34" charset="0"/>
                <a:cs typeface="Calibri" panose="020F0502020204030204" pitchFamily="34" charset="0"/>
              </a:rPr>
              <a:t>   cheyenne% cd ne0np4.SAMGRID01.ne30x4/</a:t>
            </a:r>
          </a:p>
          <a:p>
            <a:r>
              <a:rPr lang="en-US" sz="1000" dirty="0">
                <a:latin typeface="Calibri" panose="020F0502020204030204" pitchFamily="34" charset="0"/>
                <a:cs typeface="Calibri" panose="020F0502020204030204" pitchFamily="34" charset="0"/>
              </a:rPr>
              <a:t>   cheyenne% qcmd -- 'ncl gen_atmsrf_SAMGRID01_ne30x4.ncl &gt;&amp; LOG_SAMGRID01_ne30x4'      </a:t>
            </a:r>
            <a:r>
              <a:rPr lang="en-US" sz="1000" b="1" dirty="0">
                <a:solidFill>
                  <a:srgbClr val="FF0000"/>
                </a:solidFill>
                <a:latin typeface="Calibri" panose="020F0502020204030204" pitchFamily="34" charset="0"/>
                <a:cs typeface="Calibri" panose="020F0502020204030204" pitchFamily="34" charset="0"/>
              </a:rPr>
              <a:t>[~1:00 to run]</a:t>
            </a:r>
          </a:p>
          <a:p>
            <a:r>
              <a:rPr lang="en-US" sz="1000" dirty="0">
                <a:latin typeface="Calibri" panose="020F0502020204030204" pitchFamily="34" charset="0"/>
                <a:cs typeface="Calibri" panose="020F0502020204030204" pitchFamily="34" charset="0"/>
              </a:rPr>
              <a:t>   cheyenne% ls /glade/scratch/patc/AMWG_DEMO_FEB21/AMWG_REPO/ne0np4.SAMGRID01.ne30x4/</a:t>
            </a:r>
          </a:p>
          <a:p>
            <a:r>
              <a:rPr lang="en-US" sz="1000" dirty="0">
                <a:latin typeface="Calibri" panose="020F0502020204030204" pitchFamily="34" charset="0"/>
                <a:cs typeface="Calibri" panose="020F0502020204030204" pitchFamily="34" charset="0"/>
              </a:rPr>
              <a:t>      </a:t>
            </a:r>
            <a:r>
              <a:rPr lang="en-US" sz="1000" dirty="0">
                <a:solidFill>
                  <a:srgbClr val="C00000"/>
                </a:solidFill>
                <a:latin typeface="Calibri" panose="020F0502020204030204" pitchFamily="34" charset="0"/>
                <a:cs typeface="Calibri" panose="020F0502020204030204" pitchFamily="34" charset="0"/>
              </a:rPr>
              <a:t>atmsrf/  clm_surfdata_5_0/  domains/  grids/  inic/  maps/</a:t>
            </a:r>
          </a:p>
          <a:p>
            <a:endParaRPr lang="en-US" sz="1000" dirty="0">
              <a:solidFill>
                <a:srgbClr val="C00000"/>
              </a:solidFill>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gen_topo</a:t>
            </a: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cheyenne% cd $(VRM_tools)/gen_topo/Regrid_topo</a:t>
            </a:r>
          </a:p>
          <a:p>
            <a:r>
              <a:rPr lang="en-US" sz="1000" dirty="0">
                <a:latin typeface="Calibri" panose="020F0502020204030204" pitchFamily="34" charset="0"/>
                <a:cs typeface="Calibri" panose="020F0502020204030204" pitchFamily="34" charset="0"/>
              </a:rPr>
              <a:t>   cheyenne% ./MAKE_RegridTopo_script.csh</a:t>
            </a:r>
          </a:p>
          <a:p>
            <a:r>
              <a:rPr lang="en-US" sz="1000" dirty="0">
                <a:latin typeface="Calibri" panose="020F0502020204030204" pitchFamily="34" charset="0"/>
                <a:cs typeface="Calibri" panose="020F0502020204030204" pitchFamily="34" charset="0"/>
              </a:rPr>
              <a:t>   cheyenne% cd ne0np4.SAMGRID01.ne30x4/</a:t>
            </a:r>
          </a:p>
          <a:p>
            <a:r>
              <a:rPr lang="en-US" sz="1000" dirty="0">
                <a:latin typeface="Calibri" panose="020F0502020204030204" pitchFamily="34" charset="0"/>
                <a:cs typeface="Calibri" panose="020F0502020204030204" pitchFamily="34" charset="0"/>
              </a:rPr>
              <a:t>   cheyenne% qcmd -- 'ncl Regrid_topo_SAMGRID01_ne30x4.ncl &gt;&amp; LOG_SAMGRID01_ne30x4'     </a:t>
            </a:r>
            <a:r>
              <a:rPr lang="en-US" sz="1000" b="1" dirty="0">
                <a:solidFill>
                  <a:srgbClr val="FF0000"/>
                </a:solidFill>
                <a:latin typeface="Calibri" panose="020F0502020204030204" pitchFamily="34" charset="0"/>
                <a:cs typeface="Calibri" panose="020F0502020204030204" pitchFamily="34" charset="0"/>
              </a:rPr>
              <a:t>[~0:30 to run]</a:t>
            </a:r>
          </a:p>
          <a:p>
            <a:r>
              <a:rPr lang="en-US" sz="1000" dirty="0">
                <a:latin typeface="Calibri" panose="020F0502020204030204" pitchFamily="34" charset="0"/>
                <a:cs typeface="Calibri" panose="020F0502020204030204" pitchFamily="34" charset="0"/>
              </a:rPr>
              <a:t>   cheyenne% ls /glade/scratch/patc/AMWG_DEMO_FEB21/AMWG_REPO/ne0np4.SAMGRID01.ne30x4/</a:t>
            </a:r>
          </a:p>
          <a:p>
            <a:r>
              <a:rPr lang="en-US" sz="1000" dirty="0">
                <a:latin typeface="Calibri" panose="020F0502020204030204" pitchFamily="34" charset="0"/>
                <a:cs typeface="Calibri" panose="020F0502020204030204" pitchFamily="34" charset="0"/>
              </a:rPr>
              <a:t>      </a:t>
            </a:r>
            <a:r>
              <a:rPr lang="en-US" sz="1000" dirty="0">
                <a:solidFill>
                  <a:srgbClr val="C00000"/>
                </a:solidFill>
                <a:latin typeface="Calibri" panose="020F0502020204030204" pitchFamily="34" charset="0"/>
                <a:cs typeface="Calibri" panose="020F0502020204030204" pitchFamily="34" charset="0"/>
              </a:rPr>
              <a:t>atmsrf/  clm_surfdata_5_0/  domains/  grids/  inic/  maps/  topo/</a:t>
            </a:r>
          </a:p>
        </p:txBody>
      </p:sp>
      <p:sp>
        <p:nvSpPr>
          <p:cNvPr id="5" name="TextBox 4">
            <a:extLst>
              <a:ext uri="{FF2B5EF4-FFF2-40B4-BE49-F238E27FC236}">
                <a16:creationId xmlns:a16="http://schemas.microsoft.com/office/drawing/2014/main" id="{621F78B5-E084-7B4B-8069-73E1FAE89306}"/>
              </a:ext>
            </a:extLst>
          </p:cNvPr>
          <p:cNvSpPr txBox="1"/>
          <p:nvPr/>
        </p:nvSpPr>
        <p:spPr>
          <a:xfrm>
            <a:off x="457200" y="1695450"/>
            <a:ext cx="3726408" cy="160043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CLM and true topography files take the longest to generate.</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Regrid_topo script shown here only interpolates the current ne120 topography file and should only be used for testing when the true topography file is not available. </a:t>
            </a:r>
          </a:p>
        </p:txBody>
      </p:sp>
    </p:spTree>
    <p:extLst>
      <p:ext uri="{BB962C8B-B14F-4D97-AF65-F5344CB8AC3E}">
        <p14:creationId xmlns:p14="http://schemas.microsoft.com/office/powerpoint/2010/main" val="151836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1981200" y="156299"/>
            <a:ext cx="8229600" cy="377100"/>
          </a:xfrm>
          <a:prstGeom prst="rect">
            <a:avLst/>
          </a:prstGeom>
          <a:noFill/>
          <a:ln>
            <a:noFill/>
          </a:ln>
        </p:spPr>
        <p:txBody>
          <a:bodyPr spcFirstLastPara="1" wrap="square" lIns="91425" tIns="45700" rIns="91425" bIns="45700" anchor="ctr" anchorCtr="0">
            <a:noAutofit/>
          </a:bodyPr>
          <a:lstStyle/>
          <a:p>
            <a:pPr algn="l">
              <a:buSzPts val="2025"/>
            </a:pPr>
            <a:r>
              <a:rPr lang="en-US" sz="2025" dirty="0"/>
              <a:t>(3) Creating a Repository For The New Grid</a:t>
            </a:r>
            <a:endParaRPr sz="2025" dirty="0"/>
          </a:p>
        </p:txBody>
      </p:sp>
      <p:sp>
        <p:nvSpPr>
          <p:cNvPr id="3" name="TextBox 2">
            <a:extLst>
              <a:ext uri="{FF2B5EF4-FFF2-40B4-BE49-F238E27FC236}">
                <a16:creationId xmlns:a16="http://schemas.microsoft.com/office/drawing/2014/main" id="{58F72FEB-FA31-A84E-BEDC-6B3377DC1538}"/>
              </a:ext>
            </a:extLst>
          </p:cNvPr>
          <p:cNvSpPr txBox="1"/>
          <p:nvPr/>
        </p:nvSpPr>
        <p:spPr>
          <a:xfrm>
            <a:off x="457200" y="914400"/>
            <a:ext cx="5266469" cy="400110"/>
          </a:xfrm>
          <a:prstGeom prst="rect">
            <a:avLst/>
          </a:prstGeom>
          <a:noFill/>
        </p:spPr>
        <p:txBody>
          <a:bodyPr wrap="square" rtlCol="0">
            <a:spAutoFit/>
          </a:bodyPr>
          <a:lstStyle/>
          <a:p>
            <a:r>
              <a:rPr lang="en-US" sz="2000" b="1" u="sng" dirty="0">
                <a:latin typeface="Calibri" panose="020F0502020204030204" pitchFamily="34" charset="0"/>
                <a:cs typeface="Calibri" panose="020F0502020204030204" pitchFamily="34" charset="0"/>
              </a:rPr>
              <a:t>Generate TRUE Topography Dataset</a:t>
            </a:r>
          </a:p>
        </p:txBody>
      </p:sp>
      <p:sp>
        <p:nvSpPr>
          <p:cNvPr id="4" name="TextBox 3">
            <a:extLst>
              <a:ext uri="{FF2B5EF4-FFF2-40B4-BE49-F238E27FC236}">
                <a16:creationId xmlns:a16="http://schemas.microsoft.com/office/drawing/2014/main" id="{81864A5C-CAFA-DB44-9642-013F4D29D334}"/>
              </a:ext>
            </a:extLst>
          </p:cNvPr>
          <p:cNvSpPr txBox="1"/>
          <p:nvPr/>
        </p:nvSpPr>
        <p:spPr>
          <a:xfrm>
            <a:off x="532683" y="1251010"/>
            <a:ext cx="5563317" cy="2246769"/>
          </a:xfrm>
          <a:prstGeom prst="rect">
            <a:avLst/>
          </a:prstGeom>
          <a:noFill/>
        </p:spPr>
        <p:txBody>
          <a:bodyPr wrap="square" rtlCol="0">
            <a:spAutoFit/>
          </a:bodyPr>
          <a:lstStyle/>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When editing the experiment_settings.make file, use an existing grid with a similar refinement as a guide for adding your new grid.</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Be careful, make sure that the </a:t>
            </a:r>
            <a:r>
              <a:rPr lang="en-US" b="1" dirty="0">
                <a:latin typeface="Calibri" panose="020F0502020204030204" pitchFamily="34" charset="0"/>
                <a:cs typeface="Calibri" panose="020F0502020204030204" pitchFamily="34" charset="0"/>
              </a:rPr>
              <a:t>rrfac_max </a:t>
            </a:r>
            <a:r>
              <a:rPr lang="en-US" dirty="0">
                <a:latin typeface="Calibri" panose="020F0502020204030204" pitchFamily="34" charset="0"/>
                <a:cs typeface="Calibri" panose="020F0502020204030204" pitchFamily="34" charset="0"/>
              </a:rPr>
              <a:t>value matches the refinement level of your grid.</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u="sng" dirty="0">
                <a:latin typeface="Calibri" panose="020F0502020204030204" pitchFamily="34" charset="0"/>
                <a:cs typeface="Calibri" panose="020F0502020204030204" pitchFamily="34" charset="0"/>
              </a:rPr>
              <a:t>Not designed for ~3km resolutions....  YET! </a:t>
            </a:r>
            <a:r>
              <a:rPr lang="en-US" dirty="0">
                <a:latin typeface="Calibri" panose="020F0502020204030204" pitchFamily="34" charset="0"/>
                <a:cs typeface="Calibri" panose="020F0502020204030204" pitchFamily="34" charset="0"/>
              </a:rPr>
              <a:t> In the meantime, generate a ~ne480~ refinement topography for your region and then adapt the Regrid_topo script to interpolate values from this file. </a:t>
            </a:r>
          </a:p>
        </p:txBody>
      </p:sp>
      <p:sp>
        <p:nvSpPr>
          <p:cNvPr id="2" name="TextBox 1">
            <a:extLst>
              <a:ext uri="{FF2B5EF4-FFF2-40B4-BE49-F238E27FC236}">
                <a16:creationId xmlns:a16="http://schemas.microsoft.com/office/drawing/2014/main" id="{17004788-65BC-8647-9838-2F534C036576}"/>
              </a:ext>
            </a:extLst>
          </p:cNvPr>
          <p:cNvSpPr txBox="1"/>
          <p:nvPr/>
        </p:nvSpPr>
        <p:spPr>
          <a:xfrm>
            <a:off x="6355717" y="761613"/>
            <a:ext cx="5765800" cy="5940088"/>
          </a:xfrm>
          <a:prstGeom prst="rect">
            <a:avLst/>
          </a:prstGeom>
          <a:noFill/>
          <a:ln>
            <a:solidFill>
              <a:schemeClr val="accent1"/>
            </a:solidFill>
          </a:ln>
        </p:spPr>
        <p:txBody>
          <a:bodyPr wrap="square" rtlCol="0">
            <a:spAutoFit/>
          </a:bodyPr>
          <a:lstStyle/>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(7) Generate TRUE topography</a:t>
            </a:r>
          </a:p>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Check out topo software</a:t>
            </a: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cheyenne% cd $(VRM_tools)/gen_topo</a:t>
            </a:r>
          </a:p>
          <a:p>
            <a:r>
              <a:rPr lang="en-US" sz="1000" dirty="0">
                <a:latin typeface="Calibri" panose="020F0502020204030204" pitchFamily="34" charset="0"/>
                <a:cs typeface="Calibri" panose="020F0502020204030204" pitchFamily="34" charset="0"/>
              </a:rPr>
              <a:t>   cheyenne% mkdir topo</a:t>
            </a:r>
          </a:p>
          <a:p>
            <a:r>
              <a:rPr lang="en-US" sz="1000" dirty="0">
                <a:latin typeface="Calibri" panose="020F0502020204030204" pitchFamily="34" charset="0"/>
                <a:cs typeface="Calibri" panose="020F0502020204030204" pitchFamily="34" charset="0"/>
              </a:rPr>
              <a:t>   cheyenne% git clone https://github.com/NCAR/Topo.git topo             </a:t>
            </a:r>
            <a:r>
              <a:rPr lang="en-US" sz="1000" b="1" dirty="0">
                <a:solidFill>
                  <a:srgbClr val="FF0000"/>
                </a:solidFill>
                <a:latin typeface="Calibri" panose="020F0502020204030204" pitchFamily="34" charset="0"/>
                <a:cs typeface="Calibri" panose="020F0502020204030204" pitchFamily="34" charset="0"/>
              </a:rPr>
              <a:t>[ 15-20 Min for this to run]</a:t>
            </a:r>
          </a:p>
          <a:p>
            <a:r>
              <a:rPr lang="en-US" sz="1000" dirty="0">
                <a:latin typeface="Calibri" panose="020F0502020204030204" pitchFamily="34" charset="0"/>
                <a:cs typeface="Calibri" panose="020F0502020204030204" pitchFamily="34" charset="0"/>
              </a:rPr>
              <a:t>   cheyenne% cd topo</a:t>
            </a:r>
          </a:p>
          <a:p>
            <a:r>
              <a:rPr lang="en-US" sz="1000" dirty="0">
                <a:latin typeface="Calibri" panose="020F0502020204030204" pitchFamily="34" charset="0"/>
                <a:cs typeface="Calibri" panose="020F0502020204030204" pitchFamily="34" charset="0"/>
              </a:rPr>
              <a:t>   cheyenne% git checkout TopoCESM2</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Configure for the new grid and run the program</a:t>
            </a: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cheyenne% execdav</a:t>
            </a:r>
          </a:p>
          <a:p>
            <a:r>
              <a:rPr lang="en-US" sz="1000" dirty="0">
                <a:latin typeface="Calibri" panose="020F0502020204030204" pitchFamily="34" charset="0"/>
                <a:cs typeface="Calibri" panose="020F0502020204030204" pitchFamily="34" charset="0"/>
              </a:rPr>
              <a:t>   casper% cp experiment_settings.make experiment_settings.make-ORIG</a:t>
            </a:r>
          </a:p>
          <a:p>
            <a:r>
              <a:rPr lang="en-US" sz="1000" dirty="0">
                <a:latin typeface="Calibri" panose="020F0502020204030204" pitchFamily="34" charset="0"/>
                <a:cs typeface="Calibri" panose="020F0502020204030204" pitchFamily="34" charset="0"/>
              </a:rPr>
              <a:t>   casper% vi experiment_settings.make</a:t>
            </a:r>
          </a:p>
          <a:p>
            <a:r>
              <a:rPr lang="en-US" sz="1000" dirty="0">
                <a:latin typeface="Calibri" panose="020F0502020204030204" pitchFamily="34" charset="0"/>
                <a:cs typeface="Calibri" panose="020F0502020204030204" pitchFamily="34" charset="0"/>
              </a:rPr>
              <a:t>     - Comment out the current 'export case=' line</a:t>
            </a:r>
          </a:p>
          <a:p>
            <a:r>
              <a:rPr lang="en-US" sz="1000" dirty="0">
                <a:latin typeface="Calibri" panose="020F0502020204030204" pitchFamily="34" charset="0"/>
                <a:cs typeface="Calibri" panose="020F0502020204030204" pitchFamily="34" charset="0"/>
              </a:rPr>
              <a:t>     - Add:      </a:t>
            </a:r>
            <a:r>
              <a:rPr lang="en-US" sz="1000" dirty="0">
                <a:solidFill>
                  <a:srgbClr val="C00000"/>
                </a:solidFill>
                <a:latin typeface="Calibri" panose="020F0502020204030204" pitchFamily="34" charset="0"/>
                <a:cs typeface="Calibri" panose="020F0502020204030204" pitchFamily="34" charset="0"/>
              </a:rPr>
              <a:t>export case=SAMGRID01.30_x4_C0060_ridge</a:t>
            </a:r>
          </a:p>
          <a:p>
            <a:r>
              <a:rPr lang="en-US" sz="1000" dirty="0">
                <a:latin typeface="Calibri" panose="020F0502020204030204" pitchFamily="34" charset="0"/>
                <a:cs typeface="Calibri" panose="020F0502020204030204" pitchFamily="34" charset="0"/>
              </a:rPr>
              <a:t>     - Add setting for this case:</a:t>
            </a:r>
          </a:p>
          <a:p>
            <a:r>
              <a:rPr lang="en-US" sz="1000" dirty="0">
                <a:latin typeface="Calibri" panose="020F0502020204030204" pitchFamily="34" charset="0"/>
                <a:cs typeface="Calibri" panose="020F0502020204030204" pitchFamily="34" charset="0"/>
              </a:rPr>
              <a:t>              </a:t>
            </a:r>
            <a:r>
              <a:rPr lang="en-US" sz="1000" dirty="0">
                <a:solidFill>
                  <a:srgbClr val="C00000"/>
                </a:solidFill>
                <a:latin typeface="Calibri" panose="020F0502020204030204" pitchFamily="34" charset="0"/>
                <a:cs typeface="Calibri" panose="020F0502020204030204" pitchFamily="34" charset="0"/>
              </a:rPr>
              <a:t>ifeq ($(case),SAMGRID01.30_x4_C0060_ridge)</a:t>
            </a:r>
          </a:p>
          <a:p>
            <a:r>
              <a:rPr lang="en-US" sz="1000" dirty="0">
                <a:solidFill>
                  <a:srgbClr val="C00000"/>
                </a:solidFill>
                <a:latin typeface="Calibri" panose="020F0502020204030204" pitchFamily="34" charset="0"/>
                <a:cs typeface="Calibri" panose="020F0502020204030204" pitchFamily="34" charset="0"/>
              </a:rPr>
              <a:t>                 export ncube_sph_smooth_coarse=060</a:t>
            </a:r>
          </a:p>
          <a:p>
            <a:r>
              <a:rPr lang="en-US" sz="1000" dirty="0">
                <a:solidFill>
                  <a:srgbClr val="C00000"/>
                </a:solidFill>
                <a:latin typeface="Calibri" panose="020F0502020204030204" pitchFamily="34" charset="0"/>
                <a:cs typeface="Calibri" panose="020F0502020204030204" pitchFamily="34" charset="0"/>
              </a:rPr>
              <a:t>                 export output_grid=topo_ne0np4.SAMGRID01.ne30x4</a:t>
            </a:r>
          </a:p>
          <a:p>
            <a:r>
              <a:rPr lang="en-US" sz="1000" dirty="0">
                <a:solidFill>
                  <a:srgbClr val="C00000"/>
                </a:solidFill>
                <a:latin typeface="Calibri" panose="020F0502020204030204" pitchFamily="34" charset="0"/>
                <a:cs typeface="Calibri" panose="020F0502020204030204" pitchFamily="34" charset="0"/>
              </a:rPr>
              <a:t>                 export grid_descriptor_fname=/glade/scratch/patc/AMWG_DEMO_FEB21/AMWG_REPO/</a:t>
            </a:r>
          </a:p>
          <a:p>
            <a:r>
              <a:rPr lang="en-US" sz="1000" dirty="0">
                <a:solidFill>
                  <a:srgbClr val="C00000"/>
                </a:solidFill>
                <a:latin typeface="Calibri" panose="020F0502020204030204" pitchFamily="34" charset="0"/>
                <a:cs typeface="Calibri" panose="020F0502020204030204" pitchFamily="34" charset="0"/>
              </a:rPr>
              <a:t>                                                                ne0np4.SAMGRID01.ne30x4/grids/SAMGRID01_ne30x4_np4_SCRIP.nc</a:t>
            </a:r>
          </a:p>
          <a:p>
            <a:r>
              <a:rPr lang="en-US" sz="1000" dirty="0">
                <a:solidFill>
                  <a:srgbClr val="C00000"/>
                </a:solidFill>
                <a:latin typeface="Calibri" panose="020F0502020204030204" pitchFamily="34" charset="0"/>
                <a:cs typeface="Calibri" panose="020F0502020204030204" pitchFamily="34" charset="0"/>
              </a:rPr>
              <a:t>                 export nwindow_halfwidth=042</a:t>
            </a:r>
          </a:p>
          <a:p>
            <a:r>
              <a:rPr lang="en-US" sz="1000" dirty="0">
                <a:solidFill>
                  <a:srgbClr val="C00000"/>
                </a:solidFill>
                <a:latin typeface="Calibri" panose="020F0502020204030204" pitchFamily="34" charset="0"/>
                <a:cs typeface="Calibri" panose="020F0502020204030204" pitchFamily="34" charset="0"/>
              </a:rPr>
              <a:t>                 export rdgwin=_Nsw$(nwindow_halfwidth)</a:t>
            </a:r>
          </a:p>
          <a:p>
            <a:r>
              <a:rPr lang="en-US" sz="1000" dirty="0">
                <a:solidFill>
                  <a:srgbClr val="C00000"/>
                </a:solidFill>
                <a:latin typeface="Calibri" panose="020F0502020204030204" pitchFamily="34" charset="0"/>
                <a:cs typeface="Calibri" panose="020F0502020204030204" pitchFamily="34" charset="0"/>
              </a:rPr>
              <a:t>                 #export rdgwin=_NoAniso</a:t>
            </a:r>
          </a:p>
          <a:p>
            <a:r>
              <a:rPr lang="en-US" sz="1000" dirty="0">
                <a:solidFill>
                  <a:srgbClr val="C00000"/>
                </a:solidFill>
                <a:latin typeface="Calibri" panose="020F0502020204030204" pitchFamily="34" charset="0"/>
                <a:cs typeface="Calibri" panose="020F0502020204030204" pitchFamily="34" charset="0"/>
              </a:rPr>
              <a:t>                 export stitch=-stitch</a:t>
            </a:r>
          </a:p>
          <a:p>
            <a:r>
              <a:rPr lang="en-US" sz="1000" dirty="0">
                <a:solidFill>
                  <a:srgbClr val="C00000"/>
                </a:solidFill>
                <a:latin typeface="Calibri" panose="020F0502020204030204" pitchFamily="34" charset="0"/>
                <a:cs typeface="Calibri" panose="020F0502020204030204" pitchFamily="34" charset="0"/>
              </a:rPr>
              <a:t>                 export ncube=3000</a:t>
            </a:r>
          </a:p>
          <a:p>
            <a:r>
              <a:rPr lang="en-US" sz="1000" dirty="0">
                <a:solidFill>
                  <a:srgbClr val="C00000"/>
                </a:solidFill>
                <a:latin typeface="Calibri" panose="020F0502020204030204" pitchFamily="34" charset="0"/>
                <a:cs typeface="Calibri" panose="020F0502020204030204" pitchFamily="34" charset="0"/>
              </a:rPr>
              <a:t>                 export lregional_refinement=.true.</a:t>
            </a:r>
          </a:p>
          <a:p>
            <a:r>
              <a:rPr lang="en-US" sz="1000" dirty="0">
                <a:solidFill>
                  <a:srgbClr val="C00000"/>
                </a:solidFill>
                <a:latin typeface="Calibri" panose="020F0502020204030204" pitchFamily="34" charset="0"/>
                <a:cs typeface="Calibri" panose="020F0502020204030204" pitchFamily="34" charset="0"/>
              </a:rPr>
              <a:t>                 export rrfac_max=4</a:t>
            </a:r>
          </a:p>
          <a:p>
            <a:r>
              <a:rPr lang="en-US" sz="1000" dirty="0">
                <a:solidFill>
                  <a:srgbClr val="C00000"/>
                </a:solidFill>
                <a:latin typeface="Calibri" panose="020F0502020204030204" pitchFamily="34" charset="0"/>
                <a:cs typeface="Calibri" panose="020F0502020204030204" pitchFamily="34" charset="0"/>
              </a:rPr>
              <a:t>                 case_found=</a:t>
            </a:r>
          </a:p>
          <a:p>
            <a:r>
              <a:rPr lang="en-US" sz="1000" dirty="0">
                <a:solidFill>
                  <a:srgbClr val="C00000"/>
                </a:solidFill>
                <a:latin typeface="Calibri" panose="020F0502020204030204" pitchFamily="34" charset="0"/>
                <a:cs typeface="Calibri" panose="020F0502020204030204" pitchFamily="34" charset="0"/>
              </a:rPr>
              <a:t>              endif</a:t>
            </a:r>
          </a:p>
          <a:p>
            <a:r>
              <a:rPr lang="en-US" sz="1000" dirty="0">
                <a:latin typeface="Calibri" panose="020F0502020204030204" pitchFamily="34" charset="0"/>
                <a:cs typeface="Calibri" panose="020F0502020204030204" pitchFamily="34" charset="0"/>
              </a:rPr>
              <a:t>   casper% module load gnu</a:t>
            </a:r>
          </a:p>
          <a:p>
            <a:r>
              <a:rPr lang="en-US" sz="1000" dirty="0">
                <a:latin typeface="Calibri" panose="020F0502020204030204" pitchFamily="34" charset="0"/>
                <a:cs typeface="Calibri" panose="020F0502020204030204" pitchFamily="34" charset="0"/>
              </a:rPr>
              <a:t>   casper% make                                                                                                     </a:t>
            </a:r>
            <a:r>
              <a:rPr lang="en-US" sz="1000" b="1" dirty="0">
                <a:solidFill>
                  <a:srgbClr val="FF0000"/>
                </a:solidFill>
                <a:latin typeface="Calibri" panose="020F0502020204030204" pitchFamily="34" charset="0"/>
                <a:cs typeface="Calibri" panose="020F0502020204030204" pitchFamily="34" charset="0"/>
              </a:rPr>
              <a:t>[ ~1:45:00 to run]</a:t>
            </a:r>
          </a:p>
        </p:txBody>
      </p:sp>
      <p:sp>
        <p:nvSpPr>
          <p:cNvPr id="5" name="TextBox 4">
            <a:extLst>
              <a:ext uri="{FF2B5EF4-FFF2-40B4-BE49-F238E27FC236}">
                <a16:creationId xmlns:a16="http://schemas.microsoft.com/office/drawing/2014/main" id="{C74D8254-427D-A849-83A3-B34A30929E38}"/>
              </a:ext>
            </a:extLst>
          </p:cNvPr>
          <p:cNvSpPr txBox="1"/>
          <p:nvPr/>
        </p:nvSpPr>
        <p:spPr>
          <a:xfrm>
            <a:off x="95883" y="5328047"/>
            <a:ext cx="6139817" cy="1231106"/>
          </a:xfrm>
          <a:prstGeom prst="rect">
            <a:avLst/>
          </a:prstGeom>
          <a:noFill/>
          <a:ln>
            <a:solidFill>
              <a:schemeClr val="accent1"/>
            </a:solidFill>
          </a:ln>
        </p:spPr>
        <p:txBody>
          <a:bodyPr wrap="square" rtlCol="0">
            <a:spAutoFit/>
          </a:bodyPr>
          <a:lstStyle/>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Copy topo file to the REPO</a:t>
            </a: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casper% cd cube_to_target/output</a:t>
            </a:r>
          </a:p>
          <a:p>
            <a:r>
              <a:rPr lang="en-US" sz="1000" dirty="0">
                <a:latin typeface="Calibri" panose="020F0502020204030204" pitchFamily="34" charset="0"/>
                <a:cs typeface="Calibri" panose="020F0502020204030204" pitchFamily="34" charset="0"/>
              </a:rPr>
              <a:t>   casper% cp topo_ne0np4.SAMGRID01.ne30x4_nc3000_Co060_Fi001_MulG_PF_RR_Nsw042.nc  </a:t>
            </a:r>
          </a:p>
          <a:p>
            <a:r>
              <a:rPr lang="en-US" sz="1000" dirty="0">
                <a:latin typeface="Calibri" panose="020F0502020204030204" pitchFamily="34" charset="0"/>
                <a:cs typeface="Calibri" panose="020F0502020204030204" pitchFamily="34" charset="0"/>
              </a:rPr>
              <a:t>                        $(TOPO)/topo_ne0np4.SAMGRID01.ne30x4_nc3000_Co060_Fi001_MulG_PF_RR_Nsw042_</a:t>
            </a:r>
            <a:r>
              <a:rPr lang="en-US" sz="1000" b="1" dirty="0">
                <a:solidFill>
                  <a:schemeClr val="accent3">
                    <a:lumMod val="50000"/>
                  </a:schemeClr>
                </a:solidFill>
                <a:latin typeface="Calibri" panose="020F0502020204030204" pitchFamily="34" charset="0"/>
                <a:cs typeface="Calibri" panose="020F0502020204030204" pitchFamily="34" charset="0"/>
              </a:rPr>
              <a:t>210207</a:t>
            </a:r>
            <a:r>
              <a:rPr lang="en-US" sz="1000" dirty="0">
                <a:latin typeface="Calibri" panose="020F0502020204030204" pitchFamily="34" charset="0"/>
                <a:cs typeface="Calibri" panose="020F0502020204030204" pitchFamily="34" charset="0"/>
              </a:rPr>
              <a:t>.nc</a:t>
            </a:r>
            <a:br>
              <a:rPr lang="en-US" dirty="0"/>
            </a:br>
            <a:endParaRPr lang="en-US" dirty="0"/>
          </a:p>
        </p:txBody>
      </p:sp>
      <p:sp>
        <p:nvSpPr>
          <p:cNvPr id="6" name="TextBox 5">
            <a:extLst>
              <a:ext uri="{FF2B5EF4-FFF2-40B4-BE49-F238E27FC236}">
                <a16:creationId xmlns:a16="http://schemas.microsoft.com/office/drawing/2014/main" id="{17A5EAC7-FAED-F44D-8F1E-91BBE03CAF0F}"/>
              </a:ext>
            </a:extLst>
          </p:cNvPr>
          <p:cNvSpPr txBox="1"/>
          <p:nvPr/>
        </p:nvSpPr>
        <p:spPr>
          <a:xfrm>
            <a:off x="457200" y="3962160"/>
            <a:ext cx="5753100" cy="1169551"/>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Copy the topo file to REPO  directory:</a:t>
            </a:r>
            <a:endParaRPr lang="en-US" dirty="0">
              <a:latin typeface="Calibri" panose="020F0502020204030204" pitchFamily="34" charset="0"/>
              <a:cs typeface="Calibri" panose="020F0502020204030204" pitchFamily="34" charset="0"/>
              <a:sym typeface="Wingdings" pitchFamily="2" charset="2"/>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Note that for this topo file the user MUST add the VRM_DATE value to the end of the filename. </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sym typeface="Wingdings" pitchFamily="2" charset="2"/>
            </a:endParaRPr>
          </a:p>
          <a:p>
            <a:r>
              <a:rPr lang="en-US" dirty="0">
                <a:latin typeface="Calibri" panose="020F0502020204030204" pitchFamily="34" charset="0"/>
                <a:cs typeface="Calibri" panose="020F0502020204030204" pitchFamily="34" charset="0"/>
                <a:sym typeface="Wingdings" pitchFamily="2" charset="2"/>
              </a:rPr>
              <a:t>     where $(TOPO) == $(AMWG_REPO)/ne0np4.SAMGRID01.ne30x4/topo/</a:t>
            </a:r>
          </a:p>
        </p:txBody>
      </p:sp>
    </p:spTree>
    <p:extLst>
      <p:ext uri="{BB962C8B-B14F-4D97-AF65-F5344CB8AC3E}">
        <p14:creationId xmlns:p14="http://schemas.microsoft.com/office/powerpoint/2010/main" val="206671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1981200" y="156299"/>
            <a:ext cx="8229600" cy="377100"/>
          </a:xfrm>
          <a:prstGeom prst="rect">
            <a:avLst/>
          </a:prstGeom>
          <a:noFill/>
          <a:ln>
            <a:noFill/>
          </a:ln>
        </p:spPr>
        <p:txBody>
          <a:bodyPr spcFirstLastPara="1" wrap="square" lIns="91425" tIns="45700" rIns="91425" bIns="45700" anchor="ctr" anchorCtr="0">
            <a:noAutofit/>
          </a:bodyPr>
          <a:lstStyle/>
          <a:p>
            <a:pPr algn="l">
              <a:buSzPts val="2025"/>
            </a:pPr>
            <a:r>
              <a:rPr lang="en-US" sz="2025" dirty="0"/>
              <a:t>(3) Creating a Repository For The New Grid</a:t>
            </a:r>
            <a:endParaRPr sz="2025" dirty="0"/>
          </a:p>
        </p:txBody>
      </p:sp>
      <p:grpSp>
        <p:nvGrpSpPr>
          <p:cNvPr id="42" name="Group 41">
            <a:extLst>
              <a:ext uri="{FF2B5EF4-FFF2-40B4-BE49-F238E27FC236}">
                <a16:creationId xmlns:a16="http://schemas.microsoft.com/office/drawing/2014/main" id="{D58CFFB6-4608-A84C-BCC8-B6BFC628BC29}"/>
              </a:ext>
            </a:extLst>
          </p:cNvPr>
          <p:cNvGrpSpPr>
            <a:grpSpLocks noChangeAspect="1"/>
          </p:cNvGrpSpPr>
          <p:nvPr/>
        </p:nvGrpSpPr>
        <p:grpSpPr>
          <a:xfrm>
            <a:off x="4470399" y="1219476"/>
            <a:ext cx="7520539" cy="4800048"/>
            <a:chOff x="1537175" y="780178"/>
            <a:chExt cx="7519930" cy="4909421"/>
          </a:xfrm>
        </p:grpSpPr>
        <p:sp>
          <p:nvSpPr>
            <p:cNvPr id="43" name="Rectangle 42">
              <a:extLst>
                <a:ext uri="{FF2B5EF4-FFF2-40B4-BE49-F238E27FC236}">
                  <a16:creationId xmlns:a16="http://schemas.microsoft.com/office/drawing/2014/main" id="{4766308D-D788-FA44-BBF2-848BCD4F7D16}"/>
                </a:ext>
              </a:extLst>
            </p:cNvPr>
            <p:cNvSpPr/>
            <p:nvPr/>
          </p:nvSpPr>
          <p:spPr>
            <a:xfrm>
              <a:off x="1537175" y="780178"/>
              <a:ext cx="7519930" cy="4909421"/>
            </a:xfrm>
            <a:prstGeom prst="rect">
              <a:avLst/>
            </a:prstGeom>
            <a:solidFill>
              <a:srgbClr val="4472C4"/>
            </a:solidFill>
            <a:ln w="12700" cap="flat" cmpd="sng" algn="ctr">
              <a:solidFill>
                <a:sysClr val="windowText" lastClr="000000"/>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8E83A50-DC56-E344-9D65-CF42D352F636}"/>
                </a:ext>
              </a:extLst>
            </p:cNvPr>
            <p:cNvSpPr txBox="1"/>
            <p:nvPr/>
          </p:nvSpPr>
          <p:spPr>
            <a:xfrm>
              <a:off x="3946443" y="863592"/>
              <a:ext cx="1701799" cy="30777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/my/local/repo/</a:t>
              </a:r>
            </a:p>
          </p:txBody>
        </p:sp>
        <p:sp>
          <p:nvSpPr>
            <p:cNvPr id="45" name="TextBox 44">
              <a:extLst>
                <a:ext uri="{FF2B5EF4-FFF2-40B4-BE49-F238E27FC236}">
                  <a16:creationId xmlns:a16="http://schemas.microsoft.com/office/drawing/2014/main" id="{641E5F2E-410F-3245-95F0-13FF4582F7EE}"/>
                </a:ext>
              </a:extLst>
            </p:cNvPr>
            <p:cNvSpPr txBox="1"/>
            <p:nvPr/>
          </p:nvSpPr>
          <p:spPr>
            <a:xfrm>
              <a:off x="1965731" y="1811624"/>
              <a:ext cx="3165069"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ne0np4.SAMGRID01.ne30x4</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6" name="TextBox 45">
              <a:extLst>
                <a:ext uri="{FF2B5EF4-FFF2-40B4-BE49-F238E27FC236}">
                  <a16:creationId xmlns:a16="http://schemas.microsoft.com/office/drawing/2014/main" id="{24164A11-3D33-7441-9B1B-78FCC2F83C83}"/>
                </a:ext>
              </a:extLst>
            </p:cNvPr>
            <p:cNvSpPr txBox="1"/>
            <p:nvPr/>
          </p:nvSpPr>
          <p:spPr>
            <a:xfrm>
              <a:off x="5559356" y="1811624"/>
              <a:ext cx="3254444"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ne0np4.MyOtherGrid.ne30x8</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47" name="Straight Connector 46">
              <a:extLst>
                <a:ext uri="{FF2B5EF4-FFF2-40B4-BE49-F238E27FC236}">
                  <a16:creationId xmlns:a16="http://schemas.microsoft.com/office/drawing/2014/main" id="{AE631B59-1704-8446-9493-AFF5B961ADCA}"/>
                </a:ext>
              </a:extLst>
            </p:cNvPr>
            <p:cNvCxnSpPr>
              <a:cxnSpLocks/>
              <a:endCxn id="45" idx="0"/>
            </p:cNvCxnSpPr>
            <p:nvPr/>
          </p:nvCxnSpPr>
          <p:spPr>
            <a:xfrm flipH="1">
              <a:off x="3548266" y="1241526"/>
              <a:ext cx="1249078" cy="570099"/>
            </a:xfrm>
            <a:prstGeom prst="line">
              <a:avLst/>
            </a:prstGeom>
            <a:noFill/>
            <a:ln w="6350" cap="flat" cmpd="sng" algn="ctr">
              <a:solidFill>
                <a:sysClr val="windowText" lastClr="000000"/>
              </a:solidFill>
              <a:prstDash val="solid"/>
              <a:miter lim="800000"/>
            </a:ln>
            <a:effectLst/>
          </p:spPr>
        </p:cxnSp>
        <p:cxnSp>
          <p:nvCxnSpPr>
            <p:cNvPr id="48" name="Straight Connector 47">
              <a:extLst>
                <a:ext uri="{FF2B5EF4-FFF2-40B4-BE49-F238E27FC236}">
                  <a16:creationId xmlns:a16="http://schemas.microsoft.com/office/drawing/2014/main" id="{8E4061A6-364A-6849-9259-3DF91554E3CF}"/>
                </a:ext>
              </a:extLst>
            </p:cNvPr>
            <p:cNvCxnSpPr>
              <a:cxnSpLocks/>
            </p:cNvCxnSpPr>
            <p:nvPr/>
          </p:nvCxnSpPr>
          <p:spPr>
            <a:xfrm>
              <a:off x="4797342" y="1241526"/>
              <a:ext cx="2389236" cy="570098"/>
            </a:xfrm>
            <a:prstGeom prst="line">
              <a:avLst/>
            </a:prstGeom>
            <a:noFill/>
            <a:ln w="6350" cap="flat" cmpd="sng" algn="ctr">
              <a:solidFill>
                <a:sysClr val="windowText" lastClr="000000"/>
              </a:solidFill>
              <a:prstDash val="solid"/>
              <a:miter lim="800000"/>
            </a:ln>
            <a:effectLst/>
          </p:spPr>
        </p:cxnSp>
        <p:grpSp>
          <p:nvGrpSpPr>
            <p:cNvPr id="49" name="Group 48">
              <a:extLst>
                <a:ext uri="{FF2B5EF4-FFF2-40B4-BE49-F238E27FC236}">
                  <a16:creationId xmlns:a16="http://schemas.microsoft.com/office/drawing/2014/main" id="{D11F7522-0634-284A-BAEA-6EC71E9AE59E}"/>
                </a:ext>
              </a:extLst>
            </p:cNvPr>
            <p:cNvGrpSpPr/>
            <p:nvPr/>
          </p:nvGrpSpPr>
          <p:grpSpPr>
            <a:xfrm>
              <a:off x="2590797" y="2180956"/>
              <a:ext cx="2709338" cy="3366414"/>
              <a:chOff x="2091261" y="2180956"/>
              <a:chExt cx="2709338" cy="3366414"/>
            </a:xfrm>
          </p:grpSpPr>
          <p:sp>
            <p:nvSpPr>
              <p:cNvPr id="66" name="TextBox 65">
                <a:extLst>
                  <a:ext uri="{FF2B5EF4-FFF2-40B4-BE49-F238E27FC236}">
                    <a16:creationId xmlns:a16="http://schemas.microsoft.com/office/drawing/2014/main" id="{9203CBA3-5345-6745-91FC-6469B529F54F}"/>
                  </a:ext>
                </a:extLst>
              </p:cNvPr>
              <p:cNvSpPr txBox="1"/>
              <p:nvPr/>
            </p:nvSpPr>
            <p:spPr>
              <a:xfrm>
                <a:off x="2253108" y="2371457"/>
                <a:ext cx="930358" cy="30777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atmsrf</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67" name="TextBox 66">
                <a:extLst>
                  <a:ext uri="{FF2B5EF4-FFF2-40B4-BE49-F238E27FC236}">
                    <a16:creationId xmlns:a16="http://schemas.microsoft.com/office/drawing/2014/main" id="{70F9E16B-6ECA-7641-B69E-BCEB05EE3835}"/>
                  </a:ext>
                </a:extLst>
              </p:cNvPr>
              <p:cNvSpPr txBox="1"/>
              <p:nvPr/>
            </p:nvSpPr>
            <p:spPr>
              <a:xfrm>
                <a:off x="2253108" y="2864191"/>
                <a:ext cx="1099691" cy="30777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domains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68" name="TextBox 67">
                <a:extLst>
                  <a:ext uri="{FF2B5EF4-FFF2-40B4-BE49-F238E27FC236}">
                    <a16:creationId xmlns:a16="http://schemas.microsoft.com/office/drawing/2014/main" id="{49262F1F-31FC-7247-9846-A3A1AAB365E7}"/>
                  </a:ext>
                </a:extLst>
              </p:cNvPr>
              <p:cNvSpPr txBox="1"/>
              <p:nvPr/>
            </p:nvSpPr>
            <p:spPr>
              <a:xfrm>
                <a:off x="2253108" y="5239593"/>
                <a:ext cx="2547491" cy="30777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clm_surfdata_5_0</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69" name="TextBox 68">
                <a:extLst>
                  <a:ext uri="{FF2B5EF4-FFF2-40B4-BE49-F238E27FC236}">
                    <a16:creationId xmlns:a16="http://schemas.microsoft.com/office/drawing/2014/main" id="{C5AE6FFA-0098-F743-A1BF-C2AF5C63A340}"/>
                  </a:ext>
                </a:extLst>
              </p:cNvPr>
              <p:cNvSpPr txBox="1"/>
              <p:nvPr/>
            </p:nvSpPr>
            <p:spPr>
              <a:xfrm>
                <a:off x="2278510" y="3817858"/>
                <a:ext cx="930358" cy="30777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inic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70" name="TextBox 69">
                <a:extLst>
                  <a:ext uri="{FF2B5EF4-FFF2-40B4-BE49-F238E27FC236}">
                    <a16:creationId xmlns:a16="http://schemas.microsoft.com/office/drawing/2014/main" id="{39A25097-71D6-1E46-9A2F-E3E6117C6E57}"/>
                  </a:ext>
                </a:extLst>
              </p:cNvPr>
              <p:cNvSpPr txBox="1"/>
              <p:nvPr/>
            </p:nvSpPr>
            <p:spPr>
              <a:xfrm>
                <a:off x="2253108" y="3338916"/>
                <a:ext cx="930358" cy="30777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grids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71" name="TextBox 70">
                <a:extLst>
                  <a:ext uri="{FF2B5EF4-FFF2-40B4-BE49-F238E27FC236}">
                    <a16:creationId xmlns:a16="http://schemas.microsoft.com/office/drawing/2014/main" id="{00E23803-2723-6344-9636-BF5DB589113A}"/>
                  </a:ext>
                </a:extLst>
              </p:cNvPr>
              <p:cNvSpPr txBox="1"/>
              <p:nvPr/>
            </p:nvSpPr>
            <p:spPr>
              <a:xfrm>
                <a:off x="2270043" y="4292269"/>
                <a:ext cx="930358" cy="30777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maps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72" name="TextBox 71">
                <a:extLst>
                  <a:ext uri="{FF2B5EF4-FFF2-40B4-BE49-F238E27FC236}">
                    <a16:creationId xmlns:a16="http://schemas.microsoft.com/office/drawing/2014/main" id="{B9066A1F-C263-DC44-AD83-B081092211BC}"/>
                  </a:ext>
                </a:extLst>
              </p:cNvPr>
              <p:cNvSpPr txBox="1"/>
              <p:nvPr/>
            </p:nvSpPr>
            <p:spPr>
              <a:xfrm>
                <a:off x="2253109" y="4743717"/>
                <a:ext cx="930358" cy="30777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topo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73" name="Straight Connector 72">
                <a:extLst>
                  <a:ext uri="{FF2B5EF4-FFF2-40B4-BE49-F238E27FC236}">
                    <a16:creationId xmlns:a16="http://schemas.microsoft.com/office/drawing/2014/main" id="{7FEE1514-D3D0-3742-B1B4-035E72A093C7}"/>
                  </a:ext>
                </a:extLst>
              </p:cNvPr>
              <p:cNvCxnSpPr/>
              <p:nvPr/>
            </p:nvCxnSpPr>
            <p:spPr>
              <a:xfrm>
                <a:off x="2091267" y="2180956"/>
                <a:ext cx="0" cy="3243303"/>
              </a:xfrm>
              <a:prstGeom prst="line">
                <a:avLst/>
              </a:prstGeom>
              <a:noFill/>
              <a:ln w="6350" cap="flat" cmpd="sng" algn="ctr">
                <a:solidFill>
                  <a:sysClr val="windowText" lastClr="000000"/>
                </a:solidFill>
                <a:prstDash val="solid"/>
                <a:miter lim="800000"/>
              </a:ln>
              <a:effectLst/>
            </p:spPr>
          </p:cxnSp>
          <p:cxnSp>
            <p:nvCxnSpPr>
              <p:cNvPr id="74" name="Straight Connector 73">
                <a:extLst>
                  <a:ext uri="{FF2B5EF4-FFF2-40B4-BE49-F238E27FC236}">
                    <a16:creationId xmlns:a16="http://schemas.microsoft.com/office/drawing/2014/main" id="{ED4E2115-E800-5D41-9C57-A2EE381E2DAF}"/>
                  </a:ext>
                </a:extLst>
              </p:cNvPr>
              <p:cNvCxnSpPr>
                <a:cxnSpLocks/>
              </p:cNvCxnSpPr>
              <p:nvPr/>
            </p:nvCxnSpPr>
            <p:spPr>
              <a:xfrm>
                <a:off x="2091267" y="2556123"/>
                <a:ext cx="161841" cy="0"/>
              </a:xfrm>
              <a:prstGeom prst="line">
                <a:avLst/>
              </a:prstGeom>
              <a:noFill/>
              <a:ln w="6350" cap="flat" cmpd="sng" algn="ctr">
                <a:solidFill>
                  <a:sysClr val="windowText" lastClr="000000"/>
                </a:solidFill>
                <a:prstDash val="solid"/>
                <a:miter lim="800000"/>
              </a:ln>
              <a:effectLst/>
            </p:spPr>
          </p:cxnSp>
          <p:cxnSp>
            <p:nvCxnSpPr>
              <p:cNvPr id="75" name="Straight Connector 74">
                <a:extLst>
                  <a:ext uri="{FF2B5EF4-FFF2-40B4-BE49-F238E27FC236}">
                    <a16:creationId xmlns:a16="http://schemas.microsoft.com/office/drawing/2014/main" id="{97796920-1A44-1240-954B-7A98665A0BBF}"/>
                  </a:ext>
                </a:extLst>
              </p:cNvPr>
              <p:cNvCxnSpPr>
                <a:cxnSpLocks/>
              </p:cNvCxnSpPr>
              <p:nvPr/>
            </p:nvCxnSpPr>
            <p:spPr>
              <a:xfrm>
                <a:off x="2091261" y="3521329"/>
                <a:ext cx="161841" cy="0"/>
              </a:xfrm>
              <a:prstGeom prst="line">
                <a:avLst/>
              </a:prstGeom>
              <a:noFill/>
              <a:ln w="6350" cap="flat" cmpd="sng" algn="ctr">
                <a:solidFill>
                  <a:sysClr val="windowText" lastClr="000000"/>
                </a:solidFill>
                <a:prstDash val="solid"/>
                <a:miter lim="800000"/>
              </a:ln>
              <a:effectLst/>
            </p:spPr>
          </p:cxnSp>
          <p:cxnSp>
            <p:nvCxnSpPr>
              <p:cNvPr id="76" name="Straight Connector 75">
                <a:extLst>
                  <a:ext uri="{FF2B5EF4-FFF2-40B4-BE49-F238E27FC236}">
                    <a16:creationId xmlns:a16="http://schemas.microsoft.com/office/drawing/2014/main" id="{6C9BE3EE-E8C9-E14C-B255-2A3241436322}"/>
                  </a:ext>
                </a:extLst>
              </p:cNvPr>
              <p:cNvCxnSpPr>
                <a:cxnSpLocks/>
              </p:cNvCxnSpPr>
              <p:nvPr/>
            </p:nvCxnSpPr>
            <p:spPr>
              <a:xfrm>
                <a:off x="2091263" y="3038725"/>
                <a:ext cx="161841" cy="0"/>
              </a:xfrm>
              <a:prstGeom prst="line">
                <a:avLst/>
              </a:prstGeom>
              <a:noFill/>
              <a:ln w="6350" cap="flat" cmpd="sng" algn="ctr">
                <a:solidFill>
                  <a:sysClr val="windowText" lastClr="000000"/>
                </a:solidFill>
                <a:prstDash val="solid"/>
                <a:miter lim="800000"/>
              </a:ln>
              <a:effectLst/>
            </p:spPr>
          </p:cxnSp>
          <p:cxnSp>
            <p:nvCxnSpPr>
              <p:cNvPr id="77" name="Straight Connector 76">
                <a:extLst>
                  <a:ext uri="{FF2B5EF4-FFF2-40B4-BE49-F238E27FC236}">
                    <a16:creationId xmlns:a16="http://schemas.microsoft.com/office/drawing/2014/main" id="{09F58084-5FCE-4A45-9624-29EB72F43012}"/>
                  </a:ext>
                </a:extLst>
              </p:cNvPr>
              <p:cNvCxnSpPr>
                <a:cxnSpLocks/>
              </p:cNvCxnSpPr>
              <p:nvPr/>
            </p:nvCxnSpPr>
            <p:spPr>
              <a:xfrm>
                <a:off x="2091268" y="4478060"/>
                <a:ext cx="161841" cy="0"/>
              </a:xfrm>
              <a:prstGeom prst="line">
                <a:avLst/>
              </a:prstGeom>
              <a:noFill/>
              <a:ln w="6350" cap="flat" cmpd="sng" algn="ctr">
                <a:solidFill>
                  <a:sysClr val="windowText" lastClr="000000"/>
                </a:solidFill>
                <a:prstDash val="solid"/>
                <a:miter lim="800000"/>
              </a:ln>
              <a:effectLst/>
            </p:spPr>
          </p:cxnSp>
          <p:cxnSp>
            <p:nvCxnSpPr>
              <p:cNvPr id="78" name="Straight Connector 77">
                <a:extLst>
                  <a:ext uri="{FF2B5EF4-FFF2-40B4-BE49-F238E27FC236}">
                    <a16:creationId xmlns:a16="http://schemas.microsoft.com/office/drawing/2014/main" id="{5DDC7CB6-2B0A-D048-8854-314974178F42}"/>
                  </a:ext>
                </a:extLst>
              </p:cNvPr>
              <p:cNvCxnSpPr>
                <a:cxnSpLocks/>
              </p:cNvCxnSpPr>
              <p:nvPr/>
            </p:nvCxnSpPr>
            <p:spPr>
              <a:xfrm>
                <a:off x="2091262" y="4926796"/>
                <a:ext cx="161841" cy="0"/>
              </a:xfrm>
              <a:prstGeom prst="line">
                <a:avLst/>
              </a:prstGeom>
              <a:noFill/>
              <a:ln w="6350" cap="flat" cmpd="sng" algn="ctr">
                <a:solidFill>
                  <a:sysClr val="windowText" lastClr="000000"/>
                </a:solidFill>
                <a:prstDash val="solid"/>
                <a:miter lim="800000"/>
              </a:ln>
              <a:effectLst/>
            </p:spPr>
          </p:cxnSp>
          <p:cxnSp>
            <p:nvCxnSpPr>
              <p:cNvPr id="79" name="Straight Connector 78">
                <a:extLst>
                  <a:ext uri="{FF2B5EF4-FFF2-40B4-BE49-F238E27FC236}">
                    <a16:creationId xmlns:a16="http://schemas.microsoft.com/office/drawing/2014/main" id="{AC1C2858-FF11-8745-9B95-317D353F9881}"/>
                  </a:ext>
                </a:extLst>
              </p:cNvPr>
              <p:cNvCxnSpPr>
                <a:cxnSpLocks/>
              </p:cNvCxnSpPr>
              <p:nvPr/>
            </p:nvCxnSpPr>
            <p:spPr>
              <a:xfrm>
                <a:off x="2099731" y="3995460"/>
                <a:ext cx="161841" cy="0"/>
              </a:xfrm>
              <a:prstGeom prst="line">
                <a:avLst/>
              </a:prstGeom>
              <a:noFill/>
              <a:ln w="6350" cap="flat" cmpd="sng" algn="ctr">
                <a:solidFill>
                  <a:sysClr val="windowText" lastClr="000000"/>
                </a:solidFill>
                <a:prstDash val="solid"/>
                <a:miter lim="800000"/>
              </a:ln>
              <a:effectLst/>
            </p:spPr>
          </p:cxnSp>
          <p:cxnSp>
            <p:nvCxnSpPr>
              <p:cNvPr id="80" name="Straight Connector 79">
                <a:extLst>
                  <a:ext uri="{FF2B5EF4-FFF2-40B4-BE49-F238E27FC236}">
                    <a16:creationId xmlns:a16="http://schemas.microsoft.com/office/drawing/2014/main" id="{046F402E-898E-7A42-AC3D-3B62FC462857}"/>
                  </a:ext>
                </a:extLst>
              </p:cNvPr>
              <p:cNvCxnSpPr>
                <a:cxnSpLocks/>
              </p:cNvCxnSpPr>
              <p:nvPr/>
            </p:nvCxnSpPr>
            <p:spPr>
              <a:xfrm>
                <a:off x="2091267" y="5423449"/>
                <a:ext cx="161841" cy="0"/>
              </a:xfrm>
              <a:prstGeom prst="line">
                <a:avLst/>
              </a:prstGeom>
              <a:noFill/>
              <a:ln w="6350" cap="flat" cmpd="sng" algn="ctr">
                <a:solidFill>
                  <a:sysClr val="windowText" lastClr="000000"/>
                </a:solidFill>
                <a:prstDash val="solid"/>
                <a:miter lim="800000"/>
              </a:ln>
              <a:effectLst/>
            </p:spPr>
          </p:cxnSp>
        </p:grpSp>
        <p:grpSp>
          <p:nvGrpSpPr>
            <p:cNvPr id="50" name="Group 49">
              <a:extLst>
                <a:ext uri="{FF2B5EF4-FFF2-40B4-BE49-F238E27FC236}">
                  <a16:creationId xmlns:a16="http://schemas.microsoft.com/office/drawing/2014/main" id="{D30C7604-823D-8944-9A39-9CAB0C976368}"/>
                </a:ext>
              </a:extLst>
            </p:cNvPr>
            <p:cNvGrpSpPr/>
            <p:nvPr/>
          </p:nvGrpSpPr>
          <p:grpSpPr>
            <a:xfrm>
              <a:off x="6189136" y="2189417"/>
              <a:ext cx="2709338" cy="3366414"/>
              <a:chOff x="2091261" y="2180956"/>
              <a:chExt cx="2709338" cy="3366414"/>
            </a:xfrm>
          </p:grpSpPr>
          <p:sp>
            <p:nvSpPr>
              <p:cNvPr id="51" name="TextBox 50">
                <a:extLst>
                  <a:ext uri="{FF2B5EF4-FFF2-40B4-BE49-F238E27FC236}">
                    <a16:creationId xmlns:a16="http://schemas.microsoft.com/office/drawing/2014/main" id="{B7B6DC51-2DEC-514D-B5A2-4247DD4A4EE5}"/>
                  </a:ext>
                </a:extLst>
              </p:cNvPr>
              <p:cNvSpPr txBox="1"/>
              <p:nvPr/>
            </p:nvSpPr>
            <p:spPr>
              <a:xfrm>
                <a:off x="2253108" y="2371457"/>
                <a:ext cx="930358" cy="30777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atmsrf</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52" name="TextBox 51">
                <a:extLst>
                  <a:ext uri="{FF2B5EF4-FFF2-40B4-BE49-F238E27FC236}">
                    <a16:creationId xmlns:a16="http://schemas.microsoft.com/office/drawing/2014/main" id="{D9B65442-32A2-F747-9C0E-11C38F50CF59}"/>
                  </a:ext>
                </a:extLst>
              </p:cNvPr>
              <p:cNvSpPr txBox="1"/>
              <p:nvPr/>
            </p:nvSpPr>
            <p:spPr>
              <a:xfrm>
                <a:off x="2253108" y="2864191"/>
                <a:ext cx="1099691" cy="30777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domains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53" name="TextBox 52">
                <a:extLst>
                  <a:ext uri="{FF2B5EF4-FFF2-40B4-BE49-F238E27FC236}">
                    <a16:creationId xmlns:a16="http://schemas.microsoft.com/office/drawing/2014/main" id="{6C562ACD-AAD9-9842-BD4F-1AAC04197F5A}"/>
                  </a:ext>
                </a:extLst>
              </p:cNvPr>
              <p:cNvSpPr txBox="1"/>
              <p:nvPr/>
            </p:nvSpPr>
            <p:spPr>
              <a:xfrm>
                <a:off x="2253108" y="5239593"/>
                <a:ext cx="2547491" cy="30777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clm_surfdata_5_0</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54" name="TextBox 53">
                <a:extLst>
                  <a:ext uri="{FF2B5EF4-FFF2-40B4-BE49-F238E27FC236}">
                    <a16:creationId xmlns:a16="http://schemas.microsoft.com/office/drawing/2014/main" id="{DD70E026-64A6-0647-923B-369C0CF68139}"/>
                  </a:ext>
                </a:extLst>
              </p:cNvPr>
              <p:cNvSpPr txBox="1"/>
              <p:nvPr/>
            </p:nvSpPr>
            <p:spPr>
              <a:xfrm>
                <a:off x="2278510" y="3817858"/>
                <a:ext cx="930358" cy="30777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inic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55" name="TextBox 54">
                <a:extLst>
                  <a:ext uri="{FF2B5EF4-FFF2-40B4-BE49-F238E27FC236}">
                    <a16:creationId xmlns:a16="http://schemas.microsoft.com/office/drawing/2014/main" id="{AEAF706D-A2C8-6C43-8FE0-340E010901CE}"/>
                  </a:ext>
                </a:extLst>
              </p:cNvPr>
              <p:cNvSpPr txBox="1"/>
              <p:nvPr/>
            </p:nvSpPr>
            <p:spPr>
              <a:xfrm>
                <a:off x="2253108" y="3338916"/>
                <a:ext cx="930358" cy="30777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grids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56" name="TextBox 55">
                <a:extLst>
                  <a:ext uri="{FF2B5EF4-FFF2-40B4-BE49-F238E27FC236}">
                    <a16:creationId xmlns:a16="http://schemas.microsoft.com/office/drawing/2014/main" id="{EDDDA6C0-2E60-7C4F-82F6-B3C1CB555054}"/>
                  </a:ext>
                </a:extLst>
              </p:cNvPr>
              <p:cNvSpPr txBox="1"/>
              <p:nvPr/>
            </p:nvSpPr>
            <p:spPr>
              <a:xfrm>
                <a:off x="2270043" y="4292269"/>
                <a:ext cx="930358" cy="30777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maps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57" name="TextBox 56">
                <a:extLst>
                  <a:ext uri="{FF2B5EF4-FFF2-40B4-BE49-F238E27FC236}">
                    <a16:creationId xmlns:a16="http://schemas.microsoft.com/office/drawing/2014/main" id="{2D51EF09-3FDF-7A48-AC23-25403B6EACAB}"/>
                  </a:ext>
                </a:extLst>
              </p:cNvPr>
              <p:cNvSpPr txBox="1"/>
              <p:nvPr/>
            </p:nvSpPr>
            <p:spPr>
              <a:xfrm>
                <a:off x="2253109" y="4743717"/>
                <a:ext cx="930358" cy="30777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topo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58" name="Straight Connector 57">
                <a:extLst>
                  <a:ext uri="{FF2B5EF4-FFF2-40B4-BE49-F238E27FC236}">
                    <a16:creationId xmlns:a16="http://schemas.microsoft.com/office/drawing/2014/main" id="{0DFCDA4A-F069-9347-B927-5967BD2AF2DB}"/>
                  </a:ext>
                </a:extLst>
              </p:cNvPr>
              <p:cNvCxnSpPr/>
              <p:nvPr/>
            </p:nvCxnSpPr>
            <p:spPr>
              <a:xfrm>
                <a:off x="2091267" y="2180956"/>
                <a:ext cx="0" cy="3243303"/>
              </a:xfrm>
              <a:prstGeom prst="line">
                <a:avLst/>
              </a:prstGeom>
              <a:noFill/>
              <a:ln w="6350" cap="flat" cmpd="sng" algn="ctr">
                <a:solidFill>
                  <a:sysClr val="windowText" lastClr="000000"/>
                </a:solidFill>
                <a:prstDash val="solid"/>
                <a:miter lim="800000"/>
              </a:ln>
              <a:effectLst/>
            </p:spPr>
          </p:cxnSp>
          <p:cxnSp>
            <p:nvCxnSpPr>
              <p:cNvPr id="59" name="Straight Connector 58">
                <a:extLst>
                  <a:ext uri="{FF2B5EF4-FFF2-40B4-BE49-F238E27FC236}">
                    <a16:creationId xmlns:a16="http://schemas.microsoft.com/office/drawing/2014/main" id="{873A5BED-C10D-4C47-9747-6EEC2564A654}"/>
                  </a:ext>
                </a:extLst>
              </p:cNvPr>
              <p:cNvCxnSpPr>
                <a:cxnSpLocks/>
              </p:cNvCxnSpPr>
              <p:nvPr/>
            </p:nvCxnSpPr>
            <p:spPr>
              <a:xfrm>
                <a:off x="2091267" y="2556123"/>
                <a:ext cx="161841" cy="0"/>
              </a:xfrm>
              <a:prstGeom prst="line">
                <a:avLst/>
              </a:prstGeom>
              <a:noFill/>
              <a:ln w="6350" cap="flat" cmpd="sng" algn="ctr">
                <a:solidFill>
                  <a:sysClr val="windowText" lastClr="000000"/>
                </a:solidFill>
                <a:prstDash val="solid"/>
                <a:miter lim="800000"/>
              </a:ln>
              <a:effectLst/>
            </p:spPr>
          </p:cxnSp>
          <p:cxnSp>
            <p:nvCxnSpPr>
              <p:cNvPr id="60" name="Straight Connector 59">
                <a:extLst>
                  <a:ext uri="{FF2B5EF4-FFF2-40B4-BE49-F238E27FC236}">
                    <a16:creationId xmlns:a16="http://schemas.microsoft.com/office/drawing/2014/main" id="{F987E256-7E73-5D46-8E65-56C32BD2495E}"/>
                  </a:ext>
                </a:extLst>
              </p:cNvPr>
              <p:cNvCxnSpPr>
                <a:cxnSpLocks/>
              </p:cNvCxnSpPr>
              <p:nvPr/>
            </p:nvCxnSpPr>
            <p:spPr>
              <a:xfrm>
                <a:off x="2091261" y="3521329"/>
                <a:ext cx="161841" cy="0"/>
              </a:xfrm>
              <a:prstGeom prst="line">
                <a:avLst/>
              </a:prstGeom>
              <a:noFill/>
              <a:ln w="6350" cap="flat" cmpd="sng" algn="ctr">
                <a:solidFill>
                  <a:sysClr val="windowText" lastClr="000000"/>
                </a:solidFill>
                <a:prstDash val="solid"/>
                <a:miter lim="800000"/>
              </a:ln>
              <a:effectLst/>
            </p:spPr>
          </p:cxnSp>
          <p:cxnSp>
            <p:nvCxnSpPr>
              <p:cNvPr id="61" name="Straight Connector 60">
                <a:extLst>
                  <a:ext uri="{FF2B5EF4-FFF2-40B4-BE49-F238E27FC236}">
                    <a16:creationId xmlns:a16="http://schemas.microsoft.com/office/drawing/2014/main" id="{AC052D30-3AE9-E047-B3BF-1DE18223EFEC}"/>
                  </a:ext>
                </a:extLst>
              </p:cNvPr>
              <p:cNvCxnSpPr>
                <a:cxnSpLocks/>
              </p:cNvCxnSpPr>
              <p:nvPr/>
            </p:nvCxnSpPr>
            <p:spPr>
              <a:xfrm>
                <a:off x="2091263" y="3038725"/>
                <a:ext cx="161841" cy="0"/>
              </a:xfrm>
              <a:prstGeom prst="line">
                <a:avLst/>
              </a:prstGeom>
              <a:noFill/>
              <a:ln w="6350" cap="flat" cmpd="sng" algn="ctr">
                <a:solidFill>
                  <a:sysClr val="windowText" lastClr="000000"/>
                </a:solidFill>
                <a:prstDash val="solid"/>
                <a:miter lim="800000"/>
              </a:ln>
              <a:effectLst/>
            </p:spPr>
          </p:cxnSp>
          <p:cxnSp>
            <p:nvCxnSpPr>
              <p:cNvPr id="62" name="Straight Connector 61">
                <a:extLst>
                  <a:ext uri="{FF2B5EF4-FFF2-40B4-BE49-F238E27FC236}">
                    <a16:creationId xmlns:a16="http://schemas.microsoft.com/office/drawing/2014/main" id="{18EF6EC3-CA61-1142-BAAC-134457935727}"/>
                  </a:ext>
                </a:extLst>
              </p:cNvPr>
              <p:cNvCxnSpPr>
                <a:cxnSpLocks/>
              </p:cNvCxnSpPr>
              <p:nvPr/>
            </p:nvCxnSpPr>
            <p:spPr>
              <a:xfrm>
                <a:off x="2091268" y="4478060"/>
                <a:ext cx="161841" cy="0"/>
              </a:xfrm>
              <a:prstGeom prst="line">
                <a:avLst/>
              </a:prstGeom>
              <a:noFill/>
              <a:ln w="6350" cap="flat" cmpd="sng" algn="ctr">
                <a:solidFill>
                  <a:sysClr val="windowText" lastClr="000000"/>
                </a:solidFill>
                <a:prstDash val="solid"/>
                <a:miter lim="800000"/>
              </a:ln>
              <a:effectLst/>
            </p:spPr>
          </p:cxnSp>
          <p:cxnSp>
            <p:nvCxnSpPr>
              <p:cNvPr id="63" name="Straight Connector 62">
                <a:extLst>
                  <a:ext uri="{FF2B5EF4-FFF2-40B4-BE49-F238E27FC236}">
                    <a16:creationId xmlns:a16="http://schemas.microsoft.com/office/drawing/2014/main" id="{3F6BF4B7-8CA2-7247-9073-2AF6E8961A68}"/>
                  </a:ext>
                </a:extLst>
              </p:cNvPr>
              <p:cNvCxnSpPr>
                <a:cxnSpLocks/>
              </p:cNvCxnSpPr>
              <p:nvPr/>
            </p:nvCxnSpPr>
            <p:spPr>
              <a:xfrm>
                <a:off x="2091262" y="4926796"/>
                <a:ext cx="161841" cy="0"/>
              </a:xfrm>
              <a:prstGeom prst="line">
                <a:avLst/>
              </a:prstGeom>
              <a:noFill/>
              <a:ln w="6350" cap="flat" cmpd="sng" algn="ctr">
                <a:solidFill>
                  <a:sysClr val="windowText" lastClr="000000"/>
                </a:solidFill>
                <a:prstDash val="solid"/>
                <a:miter lim="800000"/>
              </a:ln>
              <a:effectLst/>
            </p:spPr>
          </p:cxnSp>
          <p:cxnSp>
            <p:nvCxnSpPr>
              <p:cNvPr id="64" name="Straight Connector 63">
                <a:extLst>
                  <a:ext uri="{FF2B5EF4-FFF2-40B4-BE49-F238E27FC236}">
                    <a16:creationId xmlns:a16="http://schemas.microsoft.com/office/drawing/2014/main" id="{8E0B3267-F9C1-0043-BEBA-21BC8DB87798}"/>
                  </a:ext>
                </a:extLst>
              </p:cNvPr>
              <p:cNvCxnSpPr>
                <a:cxnSpLocks/>
              </p:cNvCxnSpPr>
              <p:nvPr/>
            </p:nvCxnSpPr>
            <p:spPr>
              <a:xfrm>
                <a:off x="2099731" y="3995460"/>
                <a:ext cx="161841" cy="0"/>
              </a:xfrm>
              <a:prstGeom prst="line">
                <a:avLst/>
              </a:prstGeom>
              <a:noFill/>
              <a:ln w="6350" cap="flat" cmpd="sng" algn="ctr">
                <a:solidFill>
                  <a:sysClr val="windowText" lastClr="000000"/>
                </a:solidFill>
                <a:prstDash val="solid"/>
                <a:miter lim="800000"/>
              </a:ln>
              <a:effectLst/>
            </p:spPr>
          </p:cxnSp>
          <p:cxnSp>
            <p:nvCxnSpPr>
              <p:cNvPr id="65" name="Straight Connector 64">
                <a:extLst>
                  <a:ext uri="{FF2B5EF4-FFF2-40B4-BE49-F238E27FC236}">
                    <a16:creationId xmlns:a16="http://schemas.microsoft.com/office/drawing/2014/main" id="{BD68C146-1A06-C141-976C-E985F9EAA8CF}"/>
                  </a:ext>
                </a:extLst>
              </p:cNvPr>
              <p:cNvCxnSpPr>
                <a:cxnSpLocks/>
              </p:cNvCxnSpPr>
              <p:nvPr/>
            </p:nvCxnSpPr>
            <p:spPr>
              <a:xfrm>
                <a:off x="2091267" y="5423449"/>
                <a:ext cx="161841" cy="0"/>
              </a:xfrm>
              <a:prstGeom prst="line">
                <a:avLst/>
              </a:prstGeom>
              <a:noFill/>
              <a:ln w="6350" cap="flat" cmpd="sng" algn="ctr">
                <a:solidFill>
                  <a:sysClr val="windowText" lastClr="000000"/>
                </a:solidFill>
                <a:prstDash val="solid"/>
                <a:miter lim="800000"/>
              </a:ln>
              <a:effectLst/>
            </p:spPr>
          </p:cxnSp>
        </p:grpSp>
      </p:grpSp>
      <p:sp>
        <p:nvSpPr>
          <p:cNvPr id="81" name="TextBox 80">
            <a:extLst>
              <a:ext uri="{FF2B5EF4-FFF2-40B4-BE49-F238E27FC236}">
                <a16:creationId xmlns:a16="http://schemas.microsoft.com/office/drawing/2014/main" id="{5D8F950F-76BA-924D-8CD7-EE43BD40AA59}"/>
              </a:ext>
            </a:extLst>
          </p:cNvPr>
          <p:cNvSpPr txBox="1"/>
          <p:nvPr/>
        </p:nvSpPr>
        <p:spPr>
          <a:xfrm>
            <a:off x="348566" y="1910101"/>
            <a:ext cx="3942838" cy="2031325"/>
          </a:xfrm>
          <a:prstGeom prst="rect">
            <a:avLst/>
          </a:prstGeom>
          <a:noFill/>
        </p:spPr>
        <p:txBody>
          <a:bodyPr wrap="square" rtlCol="0">
            <a:spAutoFit/>
          </a:bodyPr>
          <a:lstStyle/>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When there steps are completed, the user has generated a repository of required values for each grid, stored with the following directory structure:</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Now an Install script create set the default namelist files and shell commands used when a new case is created</a:t>
            </a:r>
          </a:p>
        </p:txBody>
      </p:sp>
    </p:spTree>
    <p:extLst>
      <p:ext uri="{BB962C8B-B14F-4D97-AF65-F5344CB8AC3E}">
        <p14:creationId xmlns:p14="http://schemas.microsoft.com/office/powerpoint/2010/main" val="35495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1981200" y="156299"/>
            <a:ext cx="8229600" cy="377100"/>
          </a:xfrm>
          <a:prstGeom prst="rect">
            <a:avLst/>
          </a:prstGeom>
          <a:noFill/>
          <a:ln>
            <a:noFill/>
          </a:ln>
        </p:spPr>
        <p:txBody>
          <a:bodyPr spcFirstLastPara="1" wrap="square" lIns="91425" tIns="45700" rIns="91425" bIns="45700" anchor="ctr" anchorCtr="0">
            <a:noAutofit/>
          </a:bodyPr>
          <a:lstStyle/>
          <a:p>
            <a:pPr algn="l">
              <a:buSzPts val="2025"/>
            </a:pPr>
            <a:r>
              <a:rPr lang="en-US" sz="2025" dirty="0"/>
              <a:t>(4) Installing The New Grid</a:t>
            </a:r>
            <a:endParaRPr sz="2025" dirty="0"/>
          </a:p>
        </p:txBody>
      </p:sp>
      <p:sp>
        <p:nvSpPr>
          <p:cNvPr id="2" name="TextBox 1">
            <a:extLst>
              <a:ext uri="{FF2B5EF4-FFF2-40B4-BE49-F238E27FC236}">
                <a16:creationId xmlns:a16="http://schemas.microsoft.com/office/drawing/2014/main" id="{BBC5AA84-6189-4845-924B-2A603888C2B2}"/>
              </a:ext>
            </a:extLst>
          </p:cNvPr>
          <p:cNvSpPr txBox="1"/>
          <p:nvPr/>
        </p:nvSpPr>
        <p:spPr>
          <a:xfrm>
            <a:off x="5934680" y="1388996"/>
            <a:ext cx="6083300" cy="3477875"/>
          </a:xfrm>
          <a:prstGeom prst="rect">
            <a:avLst/>
          </a:prstGeom>
          <a:noFill/>
          <a:ln>
            <a:solidFill>
              <a:schemeClr val="accent1"/>
            </a:solidFill>
          </a:ln>
        </p:spPr>
        <p:txBody>
          <a:bodyPr wrap="square" rtlCol="0">
            <a:spAutoFit/>
          </a:bodyPr>
          <a:lstStyle/>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(8) Install the new Grid</a:t>
            </a:r>
          </a:p>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  Set the environment variable for the default topo file to use:</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a:t>
            </a:r>
            <a:r>
              <a:rPr lang="en-US" sz="1000" dirty="0">
                <a:solidFill>
                  <a:srgbClr val="C00000"/>
                </a:solidFill>
                <a:latin typeface="Calibri" panose="020F0502020204030204" pitchFamily="34" charset="0"/>
                <a:cs typeface="Calibri" panose="020F0502020204030204" pitchFamily="34" charset="0"/>
              </a:rPr>
              <a:t>DIAG Interp topo  =&gt; </a:t>
            </a:r>
            <a:r>
              <a:rPr lang="en-US" sz="1000" dirty="0">
                <a:solidFill>
                  <a:schemeClr val="accent2">
                    <a:lumMod val="50000"/>
                  </a:schemeClr>
                </a:solidFill>
                <a:latin typeface="Calibri" panose="020F0502020204030204" pitchFamily="34" charset="0"/>
                <a:cs typeface="Calibri" panose="020F0502020204030204" pitchFamily="34" charset="0"/>
              </a:rPr>
              <a:t>cheyenne% setenv VRM_TOPO_TAG "blin"</a:t>
            </a:r>
          </a:p>
          <a:p>
            <a:r>
              <a:rPr lang="en-US" sz="1000" dirty="0">
                <a:solidFill>
                  <a:srgbClr val="C00000"/>
                </a:solidFill>
                <a:latin typeface="Calibri" panose="020F0502020204030204" pitchFamily="34" charset="0"/>
                <a:cs typeface="Calibri" panose="020F0502020204030204" pitchFamily="34" charset="0"/>
              </a:rPr>
              <a:t>            TRUE topo file       =&gt; </a:t>
            </a:r>
            <a:r>
              <a:rPr lang="en-US" sz="1000" dirty="0">
                <a:solidFill>
                  <a:schemeClr val="accent2">
                    <a:lumMod val="50000"/>
                  </a:schemeClr>
                </a:solidFill>
                <a:latin typeface="Calibri" panose="020F0502020204030204" pitchFamily="34" charset="0"/>
                <a:cs typeface="Calibri" panose="020F0502020204030204" pitchFamily="34" charset="0"/>
              </a:rPr>
              <a:t>cheyenne% setenv VRM_TOPO_TAG "nc3000_Co060_Fi001_MulG_PF_RR_Nsw042”</a:t>
            </a:r>
          </a:p>
          <a:p>
            <a:endParaRPr lang="en-US" sz="1000" dirty="0">
              <a:solidFill>
                <a:srgbClr val="C00000"/>
              </a:solidFill>
              <a:latin typeface="Calibri" panose="020F0502020204030204" pitchFamily="34" charset="0"/>
              <a:cs typeface="Calibri" panose="020F0502020204030204" pitchFamily="34" charset="0"/>
            </a:endParaRPr>
          </a:p>
          <a:p>
            <a:r>
              <a:rPr lang="en-US" sz="1000" dirty="0">
                <a:solidFill>
                  <a:srgbClr val="C00000"/>
                </a:solidFill>
                <a:latin typeface="Calibri" panose="020F0502020204030204" pitchFamily="34" charset="0"/>
                <a:cs typeface="Calibri" panose="020F0502020204030204" pitchFamily="34" charset="0"/>
              </a:rPr>
              <a:t>   cheyenne% setenv VRM_TOPO_TAG "nc3000_Co060_Fi001_MulG_PF_RR_Nsw042”</a:t>
            </a:r>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cheyenne% cd $(VRM_tools)/Install_grid/NEWTAGS</a:t>
            </a:r>
          </a:p>
          <a:p>
            <a:r>
              <a:rPr lang="en-US" sz="1000" dirty="0">
                <a:latin typeface="Calibri" panose="020F0502020204030204" pitchFamily="34" charset="0"/>
                <a:cs typeface="Calibri" panose="020F0502020204030204" pitchFamily="34" charset="0"/>
              </a:rPr>
              <a:t>   cheyenne% ./MAKE_install_script.csh</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Edit the GRIDDESC value: Add a meaningful description of the new grid</a:t>
            </a:r>
          </a:p>
          <a:p>
            <a:r>
              <a:rPr lang="en-US" sz="1000" dirty="0">
                <a:latin typeface="Calibri" panose="020F0502020204030204" pitchFamily="34" charset="0"/>
                <a:cs typeface="Calibri" panose="020F0502020204030204" pitchFamily="34" charset="0"/>
              </a:rPr>
              <a:t>   cheyenne% vi Install_grid_SAMGRID01_ne30x4.csh</a:t>
            </a:r>
          </a:p>
          <a:p>
            <a:r>
              <a:rPr lang="en-US" sz="1000" dirty="0">
                <a:latin typeface="Calibri" panose="020F0502020204030204" pitchFamily="34" charset="0"/>
                <a:cs typeface="Calibri" panose="020F0502020204030204" pitchFamily="34" charset="0"/>
              </a:rPr>
              <a:t>               </a:t>
            </a:r>
            <a:r>
              <a:rPr lang="en-US" sz="1000" dirty="0">
                <a:solidFill>
                  <a:srgbClr val="C00000"/>
                </a:solidFill>
                <a:latin typeface="Calibri" panose="020F0502020204030204" pitchFamily="34" charset="0"/>
                <a:cs typeface="Calibri" panose="020F0502020204030204" pitchFamily="34" charset="0"/>
              </a:rPr>
              <a:t>set GRIDDESC   = "A rotated ne30 base grid with ne120 refinement over South America”</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cheyenne% chmod 744 Install_grid_SAMGRID01_ne30x4.csh</a:t>
            </a:r>
          </a:p>
          <a:p>
            <a:r>
              <a:rPr lang="en-US" sz="1000" dirty="0">
                <a:latin typeface="Calibri" panose="020F0502020204030204" pitchFamily="34" charset="0"/>
                <a:cs typeface="Calibri" panose="020F0502020204030204" pitchFamily="34" charset="0"/>
              </a:rPr>
              <a:t>   cheyenne% ./Install_grid_SAMGRID01_ne30x4.csh</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cheyenne% ls /glade/scratch/patc/AMWG_DEMO_FEB21/AMWG_REPO/ne0np4.SAMGRID01.ne30x4/</a:t>
            </a:r>
          </a:p>
          <a:p>
            <a:r>
              <a:rPr lang="en-US" sz="1000" dirty="0">
                <a:latin typeface="Calibri" panose="020F0502020204030204" pitchFamily="34" charset="0"/>
                <a:cs typeface="Calibri" panose="020F0502020204030204" pitchFamily="34" charset="0"/>
              </a:rPr>
              <a:t>          </a:t>
            </a:r>
            <a:r>
              <a:rPr lang="en-US" sz="1000" dirty="0">
                <a:solidFill>
                  <a:srgbClr val="C00000"/>
                </a:solidFill>
                <a:latin typeface="Calibri" panose="020F0502020204030204" pitchFamily="34" charset="0"/>
                <a:cs typeface="Calibri" panose="020F0502020204030204" pitchFamily="34" charset="0"/>
              </a:rPr>
              <a:t>atmsrf/  clm_surfdata_5_0/  </a:t>
            </a:r>
            <a:r>
              <a:rPr lang="en-US" sz="1000" b="1" dirty="0">
                <a:solidFill>
                  <a:schemeClr val="accent2">
                    <a:lumMod val="50000"/>
                  </a:schemeClr>
                </a:solidFill>
                <a:latin typeface="Calibri" panose="020F0502020204030204" pitchFamily="34" charset="0"/>
                <a:cs typeface="Calibri" panose="020F0502020204030204" pitchFamily="34" charset="0"/>
              </a:rPr>
              <a:t>config_grids.xml  </a:t>
            </a:r>
            <a:r>
              <a:rPr lang="en-US" sz="1000" dirty="0">
                <a:solidFill>
                  <a:srgbClr val="C00000"/>
                </a:solidFill>
                <a:latin typeface="Calibri" panose="020F0502020204030204" pitchFamily="34" charset="0"/>
                <a:cs typeface="Calibri" panose="020F0502020204030204" pitchFamily="34" charset="0"/>
              </a:rPr>
              <a:t>domains/  grids/</a:t>
            </a:r>
          </a:p>
          <a:p>
            <a:r>
              <a:rPr lang="en-US" sz="1000" dirty="0">
                <a:solidFill>
                  <a:srgbClr val="C00000"/>
                </a:solidFill>
                <a:latin typeface="Calibri" panose="020F0502020204030204" pitchFamily="34" charset="0"/>
                <a:cs typeface="Calibri" panose="020F0502020204030204" pitchFamily="34" charset="0"/>
              </a:rPr>
              <a:t>          inic/  maps/  </a:t>
            </a:r>
            <a:r>
              <a:rPr lang="en-US" sz="1000" b="1" dirty="0">
                <a:solidFill>
                  <a:schemeClr val="accent2">
                    <a:lumMod val="50000"/>
                  </a:schemeClr>
                </a:solidFill>
                <a:latin typeface="Calibri" panose="020F0502020204030204" pitchFamily="34" charset="0"/>
                <a:cs typeface="Calibri" panose="020F0502020204030204" pitchFamily="34" charset="0"/>
              </a:rPr>
              <a:t>shell_commands  </a:t>
            </a:r>
            <a:r>
              <a:rPr lang="en-US" sz="1000" dirty="0">
                <a:solidFill>
                  <a:srgbClr val="C00000"/>
                </a:solidFill>
                <a:latin typeface="Calibri" panose="020F0502020204030204" pitchFamily="34" charset="0"/>
                <a:cs typeface="Calibri" panose="020F0502020204030204" pitchFamily="34" charset="0"/>
              </a:rPr>
              <a:t>topo/  </a:t>
            </a:r>
            <a:r>
              <a:rPr lang="en-US" sz="1000" b="1" dirty="0">
                <a:solidFill>
                  <a:schemeClr val="accent2">
                    <a:lumMod val="50000"/>
                  </a:schemeClr>
                </a:solidFill>
                <a:latin typeface="Calibri" panose="020F0502020204030204" pitchFamily="34" charset="0"/>
                <a:cs typeface="Calibri" panose="020F0502020204030204" pitchFamily="34" charset="0"/>
              </a:rPr>
              <a:t>user_nl_cam  user_nl_clm</a:t>
            </a:r>
          </a:p>
        </p:txBody>
      </p:sp>
      <p:sp>
        <p:nvSpPr>
          <p:cNvPr id="82" name="TextBox 81">
            <a:extLst>
              <a:ext uri="{FF2B5EF4-FFF2-40B4-BE49-F238E27FC236}">
                <a16:creationId xmlns:a16="http://schemas.microsoft.com/office/drawing/2014/main" id="{DB505761-1E17-0347-A5B6-C3694E8869B5}"/>
              </a:ext>
            </a:extLst>
          </p:cNvPr>
          <p:cNvSpPr txBox="1"/>
          <p:nvPr/>
        </p:nvSpPr>
        <p:spPr>
          <a:xfrm>
            <a:off x="461231" y="911371"/>
            <a:ext cx="2792541" cy="400110"/>
          </a:xfrm>
          <a:prstGeom prst="rect">
            <a:avLst/>
          </a:prstGeom>
          <a:noFill/>
          <a:ln>
            <a:noFill/>
          </a:ln>
        </p:spPr>
        <p:txBody>
          <a:bodyPr wrap="square" rtlCol="0">
            <a:spAutoFit/>
          </a:bodyPr>
          <a:lstStyle/>
          <a:p>
            <a:r>
              <a:rPr lang="en-US" sz="2000" b="1" u="sng" dirty="0">
                <a:latin typeface="Calibri" panose="020F0502020204030204" pitchFamily="34" charset="0"/>
                <a:cs typeface="Calibri" panose="020F0502020204030204" pitchFamily="34" charset="0"/>
              </a:rPr>
              <a:t>Install The New Grid</a:t>
            </a:r>
          </a:p>
        </p:txBody>
      </p:sp>
      <p:sp>
        <p:nvSpPr>
          <p:cNvPr id="83" name="TextBox 82">
            <a:extLst>
              <a:ext uri="{FF2B5EF4-FFF2-40B4-BE49-F238E27FC236}">
                <a16:creationId xmlns:a16="http://schemas.microsoft.com/office/drawing/2014/main" id="{E273F90D-0BA5-6C42-8589-E17DD2B9DE5E}"/>
              </a:ext>
            </a:extLst>
          </p:cNvPr>
          <p:cNvSpPr txBox="1"/>
          <p:nvPr/>
        </p:nvSpPr>
        <p:spPr>
          <a:xfrm>
            <a:off x="461231" y="1337234"/>
            <a:ext cx="5139469" cy="181588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In the same manner as generating datasets, the user just has to run a MAKE script.</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An additional ENV variable </a:t>
            </a:r>
            <a:r>
              <a:rPr lang="en-US" dirty="0">
                <a:solidFill>
                  <a:srgbClr val="C00000"/>
                </a:solidFill>
                <a:latin typeface="Calibri" panose="020F0502020204030204" pitchFamily="34" charset="0"/>
                <a:cs typeface="Calibri" panose="020F0502020204030204" pitchFamily="34" charset="0"/>
              </a:rPr>
              <a:t>VRM_TOPO_TAG </a:t>
            </a:r>
            <a:r>
              <a:rPr lang="en-US" dirty="0">
                <a:latin typeface="Calibri" panose="020F0502020204030204" pitchFamily="34" charset="0"/>
                <a:cs typeface="Calibri" panose="020F0502020204030204" pitchFamily="34" charset="0"/>
              </a:rPr>
              <a:t>must be set to specify the topo file that will be used by default.</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Before running it, the install script must be edited to add a grid description for the new grid.</a:t>
            </a:r>
          </a:p>
        </p:txBody>
      </p:sp>
      <p:sp>
        <p:nvSpPr>
          <p:cNvPr id="85" name="TextBox 84">
            <a:extLst>
              <a:ext uri="{FF2B5EF4-FFF2-40B4-BE49-F238E27FC236}">
                <a16:creationId xmlns:a16="http://schemas.microsoft.com/office/drawing/2014/main" id="{601D250D-F02F-FD48-A224-A306595B2C00}"/>
              </a:ext>
            </a:extLst>
          </p:cNvPr>
          <p:cNvSpPr txBox="1"/>
          <p:nvPr/>
        </p:nvSpPr>
        <p:spPr>
          <a:xfrm>
            <a:off x="461231" y="3511430"/>
            <a:ext cx="5308661" cy="2462213"/>
          </a:xfrm>
          <a:prstGeom prst="rect">
            <a:avLst/>
          </a:prstGeom>
          <a:noFill/>
          <a:ln>
            <a:solidFill>
              <a:schemeClr val="accent1"/>
            </a:solidFill>
          </a:ln>
        </p:spPr>
        <p:txBody>
          <a:bodyPr wrap="square" rtlCol="0">
            <a:spAutoFit/>
          </a:bodyPr>
          <a:lstStyle/>
          <a:p>
            <a:r>
              <a:rPr lang="en-US" dirty="0">
                <a:latin typeface="Calibri" panose="020F0502020204030204" pitchFamily="34" charset="0"/>
                <a:cs typeface="Calibri" panose="020F0502020204030204" pitchFamily="34" charset="0"/>
              </a:rPr>
              <a:t>This installation script adds 4 files to the $(REPO) directory:</a:t>
            </a:r>
          </a:p>
          <a:p>
            <a:endParaRPr lang="en-US" dirty="0">
              <a:latin typeface="Calibri" panose="020F0502020204030204" pitchFamily="34" charset="0"/>
              <a:cs typeface="Calibri" panose="020F0502020204030204" pitchFamily="34" charset="0"/>
            </a:endParaRPr>
          </a:p>
          <a:p>
            <a:r>
              <a:rPr lang="en-US" dirty="0">
                <a:solidFill>
                  <a:srgbClr val="00B050"/>
                </a:solidFill>
                <a:latin typeface="Calibri" panose="020F0502020204030204" pitchFamily="34" charset="0"/>
                <a:cs typeface="Calibri" panose="020F0502020204030204" pitchFamily="34" charset="0"/>
              </a:rPr>
              <a:t>config_grids.xml</a:t>
            </a:r>
            <a:r>
              <a:rPr lang="en-US" dirty="0">
                <a:latin typeface="Calibri" panose="020F0502020204030204" pitchFamily="34" charset="0"/>
                <a:cs typeface="Calibri" panose="020F0502020204030204" pitchFamily="34" charset="0"/>
              </a:rPr>
              <a:t>     contains the </a:t>
            </a:r>
            <a:r>
              <a:rPr lang="en-US" u="sng" dirty="0">
                <a:latin typeface="Calibri" panose="020F0502020204030204" pitchFamily="34" charset="0"/>
                <a:cs typeface="Calibri" panose="020F0502020204030204" pitchFamily="34" charset="0"/>
              </a:rPr>
              <a:t>grid description</a:t>
            </a:r>
            <a:r>
              <a:rPr lang="en-US" dirty="0">
                <a:latin typeface="Calibri" panose="020F0502020204030204" pitchFamily="34" charset="0"/>
                <a:cs typeface="Calibri" panose="020F0502020204030204" pitchFamily="34" charset="0"/>
              </a:rPr>
              <a:t> for CESM</a:t>
            </a:r>
          </a:p>
          <a:p>
            <a:r>
              <a:rPr lang="en-US" dirty="0">
                <a:solidFill>
                  <a:srgbClr val="00B050"/>
                </a:solidFill>
                <a:latin typeface="Calibri" panose="020F0502020204030204" pitchFamily="34" charset="0"/>
                <a:cs typeface="Calibri" panose="020F0502020204030204" pitchFamily="34" charset="0"/>
              </a:rPr>
              <a:t>shell_commands    </a:t>
            </a:r>
            <a:r>
              <a:rPr lang="en-US" dirty="0">
                <a:latin typeface="Calibri" panose="020F0502020204030204" pitchFamily="34" charset="0"/>
                <a:cs typeface="Calibri" panose="020F0502020204030204" pitchFamily="34" charset="0"/>
              </a:rPr>
              <a:t>Sets the </a:t>
            </a:r>
            <a:r>
              <a:rPr lang="en-US" u="sng" dirty="0">
                <a:latin typeface="Calibri" panose="020F0502020204030204" pitchFamily="34" charset="0"/>
                <a:cs typeface="Calibri" panose="020F0502020204030204" pitchFamily="34" charset="0"/>
              </a:rPr>
              <a:t>pelayout</a:t>
            </a:r>
            <a:r>
              <a:rPr lang="en-US" dirty="0">
                <a:latin typeface="Calibri" panose="020F0502020204030204" pitchFamily="34" charset="0"/>
                <a:cs typeface="Calibri" panose="020F0502020204030204" pitchFamily="34" charset="0"/>
              </a:rPr>
              <a:t> and the model </a:t>
            </a:r>
            <a:r>
              <a:rPr lang="en-US" u="sng" dirty="0">
                <a:latin typeface="Calibri" panose="020F0502020204030204" pitchFamily="34" charset="0"/>
                <a:cs typeface="Calibri" panose="020F0502020204030204" pitchFamily="34" charset="0"/>
              </a:rPr>
              <a:t>timestep</a:t>
            </a:r>
          </a:p>
          <a:p>
            <a:r>
              <a:rPr lang="en-US" dirty="0">
                <a:solidFill>
                  <a:srgbClr val="00B050"/>
                </a:solidFill>
                <a:latin typeface="Calibri" panose="020F0502020204030204" pitchFamily="34" charset="0"/>
                <a:cs typeface="Calibri" panose="020F0502020204030204" pitchFamily="34" charset="0"/>
              </a:rPr>
              <a:t>user_nl_clm            </a:t>
            </a:r>
            <a:r>
              <a:rPr lang="en-US" dirty="0">
                <a:latin typeface="Calibri" panose="020F0502020204030204" pitchFamily="34" charset="0"/>
                <a:cs typeface="Calibri" panose="020F0502020204030204" pitchFamily="34" charset="0"/>
              </a:rPr>
              <a:t>Contains the </a:t>
            </a:r>
            <a:r>
              <a:rPr lang="en-US" u="sng" dirty="0">
                <a:latin typeface="Calibri" panose="020F0502020204030204" pitchFamily="34" charset="0"/>
                <a:cs typeface="Calibri" panose="020F0502020204030204" pitchFamily="34" charset="0"/>
              </a:rPr>
              <a:t>landuse</a:t>
            </a:r>
            <a:r>
              <a:rPr lang="en-US" dirty="0">
                <a:latin typeface="Calibri" panose="020F0502020204030204" pitchFamily="34" charset="0"/>
                <a:cs typeface="Calibri" panose="020F0502020204030204" pitchFamily="34" charset="0"/>
              </a:rPr>
              <a:t> datasets. </a:t>
            </a:r>
          </a:p>
          <a:p>
            <a:r>
              <a:rPr lang="en-US" dirty="0">
                <a:solidFill>
                  <a:srgbClr val="00B050"/>
                </a:solidFill>
                <a:latin typeface="Calibri" panose="020F0502020204030204" pitchFamily="34" charset="0"/>
                <a:cs typeface="Calibri" panose="020F0502020204030204" pitchFamily="34" charset="0"/>
              </a:rPr>
              <a:t>user_nl_cam           </a:t>
            </a:r>
            <a:r>
              <a:rPr lang="en-US" dirty="0">
                <a:latin typeface="Calibri" panose="020F0502020204030204" pitchFamily="34" charset="0"/>
                <a:cs typeface="Calibri" panose="020F0502020204030204" pitchFamily="34" charset="0"/>
              </a:rPr>
              <a:t>Contains the </a:t>
            </a:r>
            <a:r>
              <a:rPr lang="en-US" u="sng" dirty="0">
                <a:latin typeface="Calibri" panose="020F0502020204030204" pitchFamily="34" charset="0"/>
                <a:cs typeface="Calibri" panose="020F0502020204030204" pitchFamily="34" charset="0"/>
              </a:rPr>
              <a:t>&amp;dyn_se_inparm namelist</a:t>
            </a:r>
            <a:r>
              <a:rPr lang="en-US" dirty="0">
                <a:latin typeface="Calibri" panose="020F0502020204030204" pitchFamily="34" charset="0"/>
                <a:cs typeface="Calibri" panose="020F0502020204030204" pitchFamily="34" charset="0"/>
              </a:rPr>
              <a:t> values</a:t>
            </a:r>
          </a:p>
          <a:p>
            <a:endParaRPr lang="en-US" dirty="0">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Adding these files completes the installation!</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 only updates that should be needed for the repository are if there is are model updates to the XML file formats, the namelist values,  or to the source input datasets for newer tags.</a:t>
            </a:r>
          </a:p>
        </p:txBody>
      </p:sp>
      <p:sp>
        <p:nvSpPr>
          <p:cNvPr id="4" name="Rectangle 3">
            <a:extLst>
              <a:ext uri="{FF2B5EF4-FFF2-40B4-BE49-F238E27FC236}">
                <a16:creationId xmlns:a16="http://schemas.microsoft.com/office/drawing/2014/main" id="{DBAEEF5C-4817-6C4A-98BB-7EBFC33F3411}"/>
              </a:ext>
            </a:extLst>
          </p:cNvPr>
          <p:cNvSpPr/>
          <p:nvPr/>
        </p:nvSpPr>
        <p:spPr>
          <a:xfrm>
            <a:off x="5921980" y="5388867"/>
            <a:ext cx="6096000" cy="738664"/>
          </a:xfrm>
          <a:prstGeom prst="rect">
            <a:avLst/>
          </a:prstGeom>
          <a:ln>
            <a:solidFill>
              <a:schemeClr val="accent1"/>
            </a:solidFill>
          </a:ln>
        </p:spPr>
        <p:txBody>
          <a:bodyPr>
            <a:spAutoFit/>
          </a:bodyPr>
          <a:lstStyle/>
          <a:p>
            <a:r>
              <a:rPr lang="en-US" dirty="0">
                <a:latin typeface="Calibri" panose="020F0502020204030204" pitchFamily="34" charset="0"/>
                <a:cs typeface="Calibri" panose="020F0502020204030204" pitchFamily="34" charset="0"/>
              </a:rPr>
              <a:t>This REPO can now be used by any users with read permission in the directory, and in general, will work for all other compatible CESM tags. </a:t>
            </a:r>
          </a:p>
          <a:p>
            <a:r>
              <a:rPr lang="en-US" dirty="0">
                <a:latin typeface="Calibri" panose="020F0502020204030204" pitchFamily="34" charset="0"/>
                <a:cs typeface="Calibri" panose="020F0502020204030204" pitchFamily="34" charset="0"/>
              </a:rPr>
              <a:t>(tags that are compatible with version 2.2 in this case)</a:t>
            </a:r>
          </a:p>
        </p:txBody>
      </p:sp>
    </p:spTree>
    <p:extLst>
      <p:ext uri="{BB962C8B-B14F-4D97-AF65-F5344CB8AC3E}">
        <p14:creationId xmlns:p14="http://schemas.microsoft.com/office/powerpoint/2010/main" val="370859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68A3-15B2-4E47-914B-A05064497230}"/>
              </a:ext>
            </a:extLst>
          </p:cNvPr>
          <p:cNvSpPr>
            <a:spLocks noGrp="1"/>
          </p:cNvSpPr>
          <p:nvPr>
            <p:ph type="title"/>
          </p:nvPr>
        </p:nvSpPr>
        <p:spPr>
          <a:xfrm>
            <a:off x="609600" y="274639"/>
            <a:ext cx="10972800" cy="373061"/>
          </a:xfrm>
        </p:spPr>
        <p:txBody>
          <a:bodyPr/>
          <a:lstStyle/>
          <a:p>
            <a:pPr algn="l"/>
            <a:r>
              <a:rPr lang="en-US" dirty="0"/>
              <a:t>(5) Establishing Defaults</a:t>
            </a:r>
          </a:p>
        </p:txBody>
      </p:sp>
      <p:sp>
        <p:nvSpPr>
          <p:cNvPr id="6" name="TextBox 5">
            <a:extLst>
              <a:ext uri="{FF2B5EF4-FFF2-40B4-BE49-F238E27FC236}">
                <a16:creationId xmlns:a16="http://schemas.microsoft.com/office/drawing/2014/main" id="{9E8F9A14-B9A4-1941-9AE4-EE9535C762CE}"/>
              </a:ext>
            </a:extLst>
          </p:cNvPr>
          <p:cNvSpPr txBox="1"/>
          <p:nvPr/>
        </p:nvSpPr>
        <p:spPr>
          <a:xfrm>
            <a:off x="3009900" y="914400"/>
            <a:ext cx="8229600" cy="954107"/>
          </a:xfrm>
          <a:prstGeom prst="rect">
            <a:avLst/>
          </a:prstGeom>
          <a:noFill/>
          <a:ln>
            <a:solidFill>
              <a:schemeClr val="accent1"/>
            </a:solidFill>
          </a:ln>
        </p:spPr>
        <p:txBody>
          <a:bodyPr wrap="square" rtlCol="0">
            <a:spAutoFit/>
          </a:bodyPr>
          <a:lstStyle/>
          <a:p>
            <a:r>
              <a:rPr lang="en-US" dirty="0"/>
              <a:t>The user just need to add a –user-mods-dir argument to the newcase command to use the grid.</a:t>
            </a:r>
          </a:p>
          <a:p>
            <a:endParaRPr lang="en-US" dirty="0"/>
          </a:p>
          <a:p>
            <a:r>
              <a:rPr lang="en-US" i="1" dirty="0">
                <a:solidFill>
                  <a:schemeClr val="accent3">
                    <a:lumMod val="50000"/>
                  </a:schemeClr>
                </a:solidFill>
              </a:rPr>
              <a:t>./create_newcase –case MyCaseName –res </a:t>
            </a:r>
            <a:r>
              <a:rPr lang="en-US" i="1" dirty="0">
                <a:solidFill>
                  <a:srgbClr val="C00000"/>
                </a:solidFill>
              </a:rPr>
              <a:t>ne0np4.MyGridName.ne30x4_mt12 </a:t>
            </a:r>
            <a:r>
              <a:rPr lang="en-US" i="1" dirty="0">
                <a:solidFill>
                  <a:schemeClr val="accent3">
                    <a:lumMod val="50000"/>
                  </a:schemeClr>
                </a:solidFill>
              </a:rPr>
              <a:t>—compset FHIST </a:t>
            </a:r>
          </a:p>
          <a:p>
            <a:r>
              <a:rPr lang="en-US" i="1" dirty="0">
                <a:solidFill>
                  <a:schemeClr val="accent3">
                    <a:lumMod val="50000"/>
                  </a:schemeClr>
                </a:solidFill>
              </a:rPr>
              <a:t>–mach cheyenne –run-unsupported </a:t>
            </a:r>
            <a:r>
              <a:rPr lang="en-US" i="1" dirty="0">
                <a:solidFill>
                  <a:srgbClr val="FF0000"/>
                </a:solidFill>
              </a:rPr>
              <a:t>–user-mods-dir $(MyRepoPath)/ne0np4.MyGridName.ne30x4</a:t>
            </a:r>
          </a:p>
        </p:txBody>
      </p:sp>
      <p:sp>
        <p:nvSpPr>
          <p:cNvPr id="7" name="TextBox 6">
            <a:extLst>
              <a:ext uri="{FF2B5EF4-FFF2-40B4-BE49-F238E27FC236}">
                <a16:creationId xmlns:a16="http://schemas.microsoft.com/office/drawing/2014/main" id="{9FF39492-6B36-EE48-90A8-0B71273BC3D0}"/>
              </a:ext>
            </a:extLst>
          </p:cNvPr>
          <p:cNvSpPr txBox="1"/>
          <p:nvPr/>
        </p:nvSpPr>
        <p:spPr>
          <a:xfrm>
            <a:off x="457200" y="914400"/>
            <a:ext cx="2792541" cy="400110"/>
          </a:xfrm>
          <a:prstGeom prst="rect">
            <a:avLst/>
          </a:prstGeom>
          <a:noFill/>
        </p:spPr>
        <p:txBody>
          <a:bodyPr wrap="square" rtlCol="0">
            <a:spAutoFit/>
          </a:bodyPr>
          <a:lstStyle/>
          <a:p>
            <a:r>
              <a:rPr lang="en-US" sz="2000" b="1" u="sng" dirty="0">
                <a:latin typeface="Calibri" panose="020F0502020204030204" pitchFamily="34" charset="0"/>
                <a:cs typeface="Calibri" panose="020F0502020204030204" pitchFamily="34" charset="0"/>
              </a:rPr>
              <a:t>Create a new Case</a:t>
            </a:r>
          </a:p>
        </p:txBody>
      </p:sp>
      <p:sp>
        <p:nvSpPr>
          <p:cNvPr id="8" name="TextBox 7">
            <a:extLst>
              <a:ext uri="{FF2B5EF4-FFF2-40B4-BE49-F238E27FC236}">
                <a16:creationId xmlns:a16="http://schemas.microsoft.com/office/drawing/2014/main" id="{6666F6B3-24CF-754F-B468-02DD1C23DD29}"/>
              </a:ext>
            </a:extLst>
          </p:cNvPr>
          <p:cNvSpPr txBox="1"/>
          <p:nvPr/>
        </p:nvSpPr>
        <p:spPr>
          <a:xfrm>
            <a:off x="4660902" y="2135207"/>
            <a:ext cx="7239000" cy="3170099"/>
          </a:xfrm>
          <a:prstGeom prst="rect">
            <a:avLst/>
          </a:prstGeom>
          <a:noFill/>
          <a:ln>
            <a:solidFill>
              <a:schemeClr val="accent1"/>
            </a:solidFill>
          </a:ln>
        </p:spPr>
        <p:txBody>
          <a:bodyPr wrap="square" rtlCol="0">
            <a:spAutoFit/>
          </a:bodyPr>
          <a:lstStyle/>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(9) Create a newcase and begin the process of adjusting timestep/namelist values.</a:t>
            </a:r>
          </a:p>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   cheyenne% cd $(AMWG_DEMO_FEB21)/src/cesm2_2_rel/cime/scripts</a:t>
            </a:r>
          </a:p>
          <a:p>
            <a:r>
              <a:rPr lang="en-US" sz="1000" dirty="0">
                <a:latin typeface="Calibri" panose="020F0502020204030204" pitchFamily="34" charset="0"/>
                <a:cs typeface="Calibri" panose="020F0502020204030204" pitchFamily="34" charset="0"/>
              </a:rPr>
              <a:t>   cheyenne% ./create_newcase  --case /glade/scratch/patc/AMWG_DEMO_FEB21/cases/f.e22r.SAMGRID01.ne30x4.AMWGtest_01</a:t>
            </a:r>
          </a:p>
          <a:p>
            <a:r>
              <a:rPr lang="en-US" sz="1000" dirty="0">
                <a:latin typeface="Calibri" panose="020F0502020204030204" pitchFamily="34" charset="0"/>
                <a:cs typeface="Calibri" panose="020F0502020204030204" pitchFamily="34" charset="0"/>
              </a:rPr>
              <a:t>                                                           --res ne0np4.SAMGRID01.ne30x4_mt12 --compset FHIST --machine cheyenne --run-unsupported</a:t>
            </a:r>
          </a:p>
          <a:p>
            <a:r>
              <a:rPr lang="en-US" sz="1000" dirty="0">
                <a:latin typeface="Calibri" panose="020F0502020204030204" pitchFamily="34" charset="0"/>
                <a:cs typeface="Calibri" panose="020F0502020204030204" pitchFamily="34" charset="0"/>
              </a:rPr>
              <a:t>                                                           --user-mods-dir /glade/scratch/patc/AMWG_DEMO_FEB21/AMWG_REPO/ne0np4.SAMGRID01.ne30x4</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**NOTE**:   Typically the it is best to use the 'mt12' resolution option rather than 'mg17’ The new grid is picked up by the </a:t>
            </a:r>
          </a:p>
          <a:p>
            <a:r>
              <a:rPr lang="en-US" sz="1000" dirty="0">
                <a:latin typeface="Calibri" panose="020F0502020204030204" pitchFamily="34" charset="0"/>
                <a:cs typeface="Calibri" panose="020F0502020204030204" pitchFamily="34" charset="0"/>
              </a:rPr>
              <a:t>       ---------------    model by adding the --user-mods-dir option pointing to the REPO just created.</a:t>
            </a:r>
            <a:br>
              <a:rPr lang="en-US" sz="1000" dirty="0">
                <a:latin typeface="Calibri" panose="020F0502020204030204" pitchFamily="34" charset="0"/>
                <a:cs typeface="Calibri" panose="020F0502020204030204" pitchFamily="34" charset="0"/>
              </a:rPr>
            </a:br>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cheyenne% cd $(AMWG_DEMO_FEB21)/cases/f.e22r.SAMGRID01.ne30x4.AMWGtest_01</a:t>
            </a:r>
          </a:p>
          <a:p>
            <a:r>
              <a:rPr lang="en-US" sz="1000" dirty="0">
                <a:latin typeface="Calibri" panose="020F0502020204030204" pitchFamily="34" charset="0"/>
                <a:cs typeface="Calibri" panose="020F0502020204030204" pitchFamily="34" charset="0"/>
              </a:rPr>
              <a:t>   cheyenne% ./case.setup</a:t>
            </a:r>
          </a:p>
          <a:p>
            <a:r>
              <a:rPr lang="en-US" sz="1000" dirty="0">
                <a:latin typeface="Calibri" panose="020F0502020204030204" pitchFamily="34" charset="0"/>
                <a:cs typeface="Calibri" panose="020F0502020204030204" pitchFamily="34" charset="0"/>
              </a:rPr>
              <a:t>   cheyenne% vi env_workflow.xml</a:t>
            </a:r>
          </a:p>
          <a:p>
            <a:r>
              <a:rPr lang="en-US" sz="1000" dirty="0">
                <a:latin typeface="Calibri" panose="020F0502020204030204" pitchFamily="34" charset="0"/>
                <a:cs typeface="Calibri" panose="020F0502020204030204" pitchFamily="34" charset="0"/>
              </a:rPr>
              <a:t>           - </a:t>
            </a:r>
            <a:r>
              <a:rPr lang="en-US" sz="1000" dirty="0">
                <a:solidFill>
                  <a:srgbClr val="C00000"/>
                </a:solidFill>
                <a:latin typeface="Calibri" panose="020F0502020204030204" pitchFamily="34" charset="0"/>
                <a:cs typeface="Calibri" panose="020F0502020204030204" pitchFamily="34" charset="0"/>
              </a:rPr>
              <a:t>Set WALLTIME to ~00:45:00</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cheyenne% grep ATM_NCPL env_run.xml</a:t>
            </a:r>
          </a:p>
          <a:p>
            <a:r>
              <a:rPr lang="en-US" sz="1000" dirty="0">
                <a:latin typeface="Calibri" panose="020F0502020204030204" pitchFamily="34" charset="0"/>
                <a:cs typeface="Calibri" panose="020F0502020204030204" pitchFamily="34" charset="0"/>
              </a:rPr>
              <a:t>   cheyenne% qcmd -- ./case.build</a:t>
            </a:r>
          </a:p>
          <a:p>
            <a:r>
              <a:rPr lang="en-US" sz="1000" dirty="0">
                <a:latin typeface="Calibri" panose="020F0502020204030204" pitchFamily="34" charset="0"/>
                <a:cs typeface="Calibri" panose="020F0502020204030204" pitchFamily="34" charset="0"/>
              </a:rPr>
              <a:t>   cheyenne% ./case.submit</a:t>
            </a:r>
          </a:p>
        </p:txBody>
      </p:sp>
      <p:sp>
        <p:nvSpPr>
          <p:cNvPr id="9" name="TextBox 8">
            <a:extLst>
              <a:ext uri="{FF2B5EF4-FFF2-40B4-BE49-F238E27FC236}">
                <a16:creationId xmlns:a16="http://schemas.microsoft.com/office/drawing/2014/main" id="{547795B7-694D-734E-B1DD-97AC157001D4}"/>
              </a:ext>
            </a:extLst>
          </p:cNvPr>
          <p:cNvSpPr txBox="1"/>
          <p:nvPr/>
        </p:nvSpPr>
        <p:spPr>
          <a:xfrm>
            <a:off x="444500" y="2135207"/>
            <a:ext cx="3759200" cy="3108543"/>
          </a:xfrm>
          <a:prstGeom prst="rect">
            <a:avLst/>
          </a:prstGeom>
          <a:noFill/>
        </p:spPr>
        <p:txBody>
          <a:bodyPr wrap="square" rtlCol="0">
            <a:spAutoFit/>
          </a:bodyPr>
          <a:lstStyle/>
          <a:p>
            <a:endParaRPr lang="en-US" dirty="0"/>
          </a:p>
          <a:p>
            <a:r>
              <a:rPr lang="en-US" dirty="0"/>
              <a:t>In the case directory, the </a:t>
            </a:r>
            <a:r>
              <a:rPr lang="en-US" dirty="0">
                <a:solidFill>
                  <a:schemeClr val="accent3">
                    <a:lumMod val="50000"/>
                  </a:schemeClr>
                </a:solidFill>
              </a:rPr>
              <a:t>user_nl_cam </a:t>
            </a:r>
            <a:r>
              <a:rPr lang="en-US" dirty="0"/>
              <a:t>has the defaults settings. These must be adjusted iteratively until the model runs stably. </a:t>
            </a:r>
          </a:p>
          <a:p>
            <a:endParaRPr lang="en-US" dirty="0"/>
          </a:p>
          <a:p>
            <a:r>
              <a:rPr lang="en-US" dirty="0"/>
              <a:t>For ne120 refinements, the values for a uniform ne120np4 grid will likely work unless the refinement created a small element in the transition region.</a:t>
            </a:r>
          </a:p>
          <a:p>
            <a:endParaRPr lang="en-US" dirty="0"/>
          </a:p>
          <a:p>
            <a:r>
              <a:rPr lang="en-US" dirty="0"/>
              <a:t>The Processing scripts created grids for both ‘mt12’ and ‘mg17’. Typically it is best to use the ‘mt12’ grid, but users have the option to choose. </a:t>
            </a:r>
          </a:p>
        </p:txBody>
      </p:sp>
    </p:spTree>
    <p:extLst>
      <p:ext uri="{BB962C8B-B14F-4D97-AF65-F5344CB8AC3E}">
        <p14:creationId xmlns:p14="http://schemas.microsoft.com/office/powerpoint/2010/main" val="319387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0361"/>
          </a:xfrm>
        </p:spPr>
        <p:txBody>
          <a:bodyPr/>
          <a:lstStyle/>
          <a:p>
            <a:pPr algn="l"/>
            <a:r>
              <a:rPr lang="en-US" dirty="0"/>
              <a:t>(5)  Establishing Defaults</a:t>
            </a:r>
          </a:p>
        </p:txBody>
      </p:sp>
      <p:sp>
        <p:nvSpPr>
          <p:cNvPr id="6" name="TextBox 5">
            <a:extLst>
              <a:ext uri="{FF2B5EF4-FFF2-40B4-BE49-F238E27FC236}">
                <a16:creationId xmlns:a16="http://schemas.microsoft.com/office/drawing/2014/main" id="{2D04DAF4-2521-194D-996B-542BF0A18AED}"/>
              </a:ext>
            </a:extLst>
          </p:cNvPr>
          <p:cNvSpPr txBox="1"/>
          <p:nvPr/>
        </p:nvSpPr>
        <p:spPr>
          <a:xfrm>
            <a:off x="457200" y="904725"/>
            <a:ext cx="5638800" cy="400110"/>
          </a:xfrm>
          <a:prstGeom prst="rect">
            <a:avLst/>
          </a:prstGeom>
          <a:noFill/>
        </p:spPr>
        <p:txBody>
          <a:bodyPr wrap="square" rtlCol="0">
            <a:spAutoFit/>
          </a:bodyPr>
          <a:lstStyle/>
          <a:p>
            <a:r>
              <a:rPr lang="en-US" sz="2000" b="1" u="sng" dirty="0">
                <a:latin typeface="Calibri" panose="020F0502020204030204" pitchFamily="34" charset="0"/>
                <a:cs typeface="Calibri" panose="020F0502020204030204" pitchFamily="34" charset="0"/>
              </a:rPr>
              <a:t>Setting Initial Values For a Stable 5-Day Run</a:t>
            </a:r>
          </a:p>
        </p:txBody>
      </p:sp>
      <p:sp>
        <p:nvSpPr>
          <p:cNvPr id="8" name="TextBox 7">
            <a:extLst>
              <a:ext uri="{FF2B5EF4-FFF2-40B4-BE49-F238E27FC236}">
                <a16:creationId xmlns:a16="http://schemas.microsoft.com/office/drawing/2014/main" id="{E37C9407-39CC-8942-B63D-722F19EF452F}"/>
              </a:ext>
            </a:extLst>
          </p:cNvPr>
          <p:cNvSpPr txBox="1"/>
          <p:nvPr/>
        </p:nvSpPr>
        <p:spPr>
          <a:xfrm>
            <a:off x="6292852" y="1280522"/>
            <a:ext cx="5130799" cy="3539430"/>
          </a:xfrm>
          <a:prstGeom prst="rect">
            <a:avLst/>
          </a:prstGeom>
          <a:noFill/>
          <a:ln>
            <a:solidFill>
              <a:schemeClr val="tx1"/>
            </a:solidFill>
          </a:ln>
        </p:spPr>
        <p:txBody>
          <a:bodyPr wrap="square" rtlCol="0">
            <a:spAutoFit/>
          </a:bodyPr>
          <a:lstStyle/>
          <a:p>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pelayout</a:t>
            </a:r>
            <a:r>
              <a:rPr lang="en-US" dirty="0">
                <a:latin typeface="Calibri" panose="020F0502020204030204" pitchFamily="34" charset="0"/>
                <a:cs typeface="Calibri" panose="020F0502020204030204" pitchFamily="34" charset="0"/>
              </a:rPr>
              <a:t>  ---&gt;  more resolution = more processor/memory needs.</a:t>
            </a:r>
          </a:p>
          <a:p>
            <a:r>
              <a:rPr lang="en-US" dirty="0">
                <a:latin typeface="Calibri" panose="020F0502020204030204" pitchFamily="34" charset="0"/>
                <a:cs typeface="Calibri" panose="020F0502020204030204" pitchFamily="34" charset="0"/>
              </a:rPr>
              <a:t>           |-&gt;  </a:t>
            </a:r>
            <a:r>
              <a:rPr lang="en-US" b="1" dirty="0">
                <a:latin typeface="Calibri" panose="020F0502020204030204" pitchFamily="34" charset="0"/>
                <a:cs typeface="Calibri" panose="020F0502020204030204" pitchFamily="34" charset="0"/>
              </a:rPr>
              <a:t>ATM_NCPL </a:t>
            </a:r>
            <a:r>
              <a:rPr lang="en-US" dirty="0">
                <a:latin typeface="Calibri" panose="020F0502020204030204" pitchFamily="34" charset="0"/>
                <a:cs typeface="Calibri" panose="020F0502020204030204" pitchFamily="34" charset="0"/>
              </a:rPr>
              <a:t>/ timestep    ---  max limit for CFL</a:t>
            </a:r>
          </a:p>
          <a:p>
            <a:r>
              <a:rPr lang="en-US" dirty="0">
                <a:latin typeface="Calibri" panose="020F0502020204030204" pitchFamily="34" charset="0"/>
                <a:cs typeface="Calibri" panose="020F0502020204030204" pitchFamily="34" charset="0"/>
              </a:rPr>
              <a:t>                     |-&gt; </a:t>
            </a:r>
            <a:r>
              <a:rPr lang="en-US" b="1" dirty="0">
                <a:latin typeface="Calibri" panose="020F0502020204030204" pitchFamily="34" charset="0"/>
                <a:cs typeface="Calibri" panose="020F0502020204030204" pitchFamily="34" charset="0"/>
              </a:rPr>
              <a:t>nsplit</a:t>
            </a:r>
          </a:p>
          <a:p>
            <a:r>
              <a:rPr lang="en-US" dirty="0">
                <a:latin typeface="Calibri" panose="020F0502020204030204" pitchFamily="34" charset="0"/>
                <a:cs typeface="Calibri" panose="020F0502020204030204" pitchFamily="34" charset="0"/>
              </a:rPr>
              <a:t>                     |         |-&gt; Apply CAM forcing  </a:t>
            </a:r>
          </a:p>
          <a:p>
            <a:r>
              <a:rPr lang="en-US" dirty="0">
                <a:latin typeface="Calibri" panose="020F0502020204030204" pitchFamily="34" charset="0"/>
                <a:cs typeface="Calibri" panose="020F0502020204030204" pitchFamily="34" charset="0"/>
              </a:rPr>
              <a:t>                     |         |-&gt; </a:t>
            </a:r>
            <a:r>
              <a:rPr lang="en-US" b="1" dirty="0">
                <a:latin typeface="Calibri" panose="020F0502020204030204" pitchFamily="34" charset="0"/>
                <a:cs typeface="Calibri" panose="020F0502020204030204" pitchFamily="34" charset="0"/>
              </a:rPr>
              <a:t>rspllt</a:t>
            </a:r>
          </a:p>
          <a:p>
            <a:r>
              <a:rPr lang="en-US" dirty="0">
                <a:latin typeface="Calibri" panose="020F0502020204030204" pitchFamily="34" charset="0"/>
                <a:cs typeface="Calibri" panose="020F0502020204030204" pitchFamily="34" charset="0"/>
              </a:rPr>
              <a:t>                     |         |         |-&gt; </a:t>
            </a:r>
            <a:r>
              <a:rPr lang="en-US" b="1" dirty="0">
                <a:latin typeface="Calibri" panose="020F0502020204030204" pitchFamily="34" charset="0"/>
                <a:cs typeface="Calibri" panose="020F0502020204030204" pitchFamily="34" charset="0"/>
              </a:rPr>
              <a:t>qsplit</a:t>
            </a:r>
          </a:p>
          <a:p>
            <a:r>
              <a:rPr lang="en-US" dirty="0">
                <a:latin typeface="Calibri" panose="020F0502020204030204" pitchFamily="34" charset="0"/>
                <a:cs typeface="Calibri" panose="020F0502020204030204" pitchFamily="34" charset="0"/>
              </a:rPr>
              <a:t>                     |         |         |         |-&gt; Apply dyn RHS forcing</a:t>
            </a:r>
          </a:p>
          <a:p>
            <a:r>
              <a:rPr lang="en-US" dirty="0">
                <a:latin typeface="Calibri" panose="020F0502020204030204" pitchFamily="34" charset="0"/>
                <a:cs typeface="Calibri" panose="020F0502020204030204" pitchFamily="34" charset="0"/>
              </a:rPr>
              <a:t>                     |         |         |         |-&gt; </a:t>
            </a:r>
            <a:r>
              <a:rPr lang="en-US" b="1" dirty="0">
                <a:latin typeface="Calibri" panose="020F0502020204030204" pitchFamily="34" charset="0"/>
                <a:cs typeface="Calibri" panose="020F0502020204030204" pitchFamily="34" charset="0"/>
              </a:rPr>
              <a:t>hypervis_subcycle_q</a:t>
            </a:r>
          </a:p>
          <a:p>
            <a:r>
              <a:rPr lang="en-US" dirty="0">
                <a:latin typeface="Calibri" panose="020F0502020204030204" pitchFamily="34" charset="0"/>
                <a:cs typeface="Calibri" panose="020F0502020204030204" pitchFamily="34" charset="0"/>
              </a:rPr>
              <a:t>                     |         |         |         |             |-&gt; Apply hyper-viscosity</a:t>
            </a:r>
          </a:p>
          <a:p>
            <a:r>
              <a:rPr lang="en-US" dirty="0">
                <a:latin typeface="Calibri" panose="020F0502020204030204" pitchFamily="34" charset="0"/>
                <a:cs typeface="Calibri" panose="020F0502020204030204" pitchFamily="34" charset="0"/>
              </a:rPr>
              <a:t>                     |         |         |         |-------------</a:t>
            </a:r>
          </a:p>
          <a:p>
            <a:r>
              <a:rPr lang="en-US" dirty="0">
                <a:latin typeface="Calibri" panose="020F0502020204030204" pitchFamily="34" charset="0"/>
                <a:cs typeface="Calibri" panose="020F0502020204030204" pitchFamily="34" charset="0"/>
              </a:rPr>
              <a:t>                     |         |         |-&gt; Advect tracers</a:t>
            </a:r>
          </a:p>
          <a:p>
            <a:r>
              <a:rPr lang="en-US" dirty="0">
                <a:latin typeface="Calibri" panose="020F0502020204030204" pitchFamily="34" charset="0"/>
                <a:cs typeface="Calibri" panose="020F0502020204030204" pitchFamily="34" charset="0"/>
              </a:rPr>
              <a:t>                     |         |         |------------------</a:t>
            </a:r>
          </a:p>
          <a:p>
            <a:r>
              <a:rPr lang="en-US" dirty="0">
                <a:latin typeface="Calibri" panose="020F0502020204030204" pitchFamily="34" charset="0"/>
                <a:cs typeface="Calibri" panose="020F0502020204030204" pitchFamily="34" charset="0"/>
              </a:rPr>
              <a:t>                     |         |-&gt; Apply vertical remap</a:t>
            </a:r>
          </a:p>
          <a:p>
            <a:r>
              <a:rPr lang="en-US" dirty="0">
                <a:latin typeface="Calibri" panose="020F0502020204030204" pitchFamily="34" charset="0"/>
                <a:cs typeface="Calibri" panose="020F0502020204030204" pitchFamily="34" charset="0"/>
              </a:rPr>
              <a:t>                     |         |-&gt; Apply energy fixer</a:t>
            </a:r>
          </a:p>
          <a:p>
            <a:r>
              <a:rPr lang="en-US" dirty="0">
                <a:latin typeface="Calibri" panose="020F0502020204030204" pitchFamily="34" charset="0"/>
                <a:cs typeface="Calibri" panose="020F0502020204030204" pitchFamily="34" charset="0"/>
              </a:rPr>
              <a:t>                     |         |---------------</a:t>
            </a:r>
          </a:p>
          <a:p>
            <a:r>
              <a:rPr lang="en-US" dirty="0">
                <a:latin typeface="Calibri" panose="020F0502020204030204" pitchFamily="34" charset="0"/>
                <a:cs typeface="Calibri" panose="020F0502020204030204" pitchFamily="34" charset="0"/>
              </a:rPr>
              <a:t>                     |-----------------</a:t>
            </a:r>
          </a:p>
        </p:txBody>
      </p:sp>
      <p:sp>
        <p:nvSpPr>
          <p:cNvPr id="10" name="TextBox 9">
            <a:extLst>
              <a:ext uri="{FF2B5EF4-FFF2-40B4-BE49-F238E27FC236}">
                <a16:creationId xmlns:a16="http://schemas.microsoft.com/office/drawing/2014/main" id="{9B7A4EE6-DA2C-2E4C-9CB1-C7D3815CA616}"/>
              </a:ext>
            </a:extLst>
          </p:cNvPr>
          <p:cNvSpPr txBox="1"/>
          <p:nvPr/>
        </p:nvSpPr>
        <p:spPr>
          <a:xfrm>
            <a:off x="474663" y="1233442"/>
            <a:ext cx="5116497" cy="1815882"/>
          </a:xfrm>
          <a:prstGeom prst="rect">
            <a:avLst/>
          </a:prstGeom>
          <a:noFill/>
        </p:spPr>
        <p:txBody>
          <a:bodyPr wrap="square" rtlCol="0">
            <a:spAutoFit/>
          </a:bodyPr>
          <a:lstStyle/>
          <a:p>
            <a:pPr marL="285750" indent="-285750">
              <a:buFont typeface="Arial" panose="020B0604020202020204" pitchFamily="34" charset="0"/>
              <a:buChar char="•"/>
            </a:pPr>
            <a:r>
              <a:rPr lang="en-US" dirty="0"/>
              <a:t>For each new grid, users must establish default values for time stepping, damping, etc...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Starting with a 5-Day run, the first goal is to obtain a stable run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From there values should be refined to obtain valid results without being wasteful of computing resources. </a:t>
            </a:r>
          </a:p>
        </p:txBody>
      </p:sp>
      <p:sp>
        <p:nvSpPr>
          <p:cNvPr id="27" name="TextBox 26">
            <a:extLst>
              <a:ext uri="{FF2B5EF4-FFF2-40B4-BE49-F238E27FC236}">
                <a16:creationId xmlns:a16="http://schemas.microsoft.com/office/drawing/2014/main" id="{9728400C-4963-2C46-817C-58E3AC33647D}"/>
              </a:ext>
            </a:extLst>
          </p:cNvPr>
          <p:cNvSpPr txBox="1"/>
          <p:nvPr/>
        </p:nvSpPr>
        <p:spPr>
          <a:xfrm>
            <a:off x="6778624" y="5033674"/>
            <a:ext cx="4140197" cy="523220"/>
          </a:xfrm>
          <a:prstGeom prst="rect">
            <a:avLst/>
          </a:prstGeom>
          <a:noFill/>
        </p:spPr>
        <p:txBody>
          <a:bodyPr wrap="square" rtlCol="0">
            <a:spAutoFit/>
          </a:bodyPr>
          <a:lstStyle/>
          <a:p>
            <a:pPr marL="285750" indent="-285750">
              <a:buFont typeface="Arial" panose="020B0604020202020204" pitchFamily="34" charset="0"/>
              <a:buChar char="•"/>
            </a:pPr>
            <a:r>
              <a:rPr lang="en-US" dirty="0"/>
              <a:t>The relevant parameters have a hierarchical relationship and affect different processes</a:t>
            </a:r>
          </a:p>
        </p:txBody>
      </p:sp>
      <p:grpSp>
        <p:nvGrpSpPr>
          <p:cNvPr id="29" name="Group 28">
            <a:extLst>
              <a:ext uri="{FF2B5EF4-FFF2-40B4-BE49-F238E27FC236}">
                <a16:creationId xmlns:a16="http://schemas.microsoft.com/office/drawing/2014/main" id="{C82D3E04-EDE2-EB40-8580-C9694BA8F0D3}"/>
              </a:ext>
            </a:extLst>
          </p:cNvPr>
          <p:cNvGrpSpPr/>
          <p:nvPr/>
        </p:nvGrpSpPr>
        <p:grpSpPr>
          <a:xfrm>
            <a:off x="741363" y="3126001"/>
            <a:ext cx="4799015" cy="3058899"/>
            <a:chOff x="614363" y="3240301"/>
            <a:chExt cx="4799015" cy="3058899"/>
          </a:xfrm>
        </p:grpSpPr>
        <p:grpSp>
          <p:nvGrpSpPr>
            <p:cNvPr id="26" name="Group 25">
              <a:extLst>
                <a:ext uri="{FF2B5EF4-FFF2-40B4-BE49-F238E27FC236}">
                  <a16:creationId xmlns:a16="http://schemas.microsoft.com/office/drawing/2014/main" id="{6C6F1EE1-528E-D746-B731-3578CC572C76}"/>
                </a:ext>
              </a:extLst>
            </p:cNvPr>
            <p:cNvGrpSpPr/>
            <p:nvPr/>
          </p:nvGrpSpPr>
          <p:grpSpPr>
            <a:xfrm>
              <a:off x="614363" y="3240301"/>
              <a:ext cx="4799015" cy="2474699"/>
              <a:chOff x="609600" y="2146300"/>
              <a:chExt cx="4799015" cy="2474699"/>
            </a:xfrm>
          </p:grpSpPr>
          <p:sp>
            <p:nvSpPr>
              <p:cNvPr id="11" name="Cloud 10">
                <a:extLst>
                  <a:ext uri="{FF2B5EF4-FFF2-40B4-BE49-F238E27FC236}">
                    <a16:creationId xmlns:a16="http://schemas.microsoft.com/office/drawing/2014/main" id="{953435B5-F3DC-B240-B6A3-12A2618ECA84}"/>
                  </a:ext>
                </a:extLst>
              </p:cNvPr>
              <p:cNvSpPr/>
              <p:nvPr/>
            </p:nvSpPr>
            <p:spPr>
              <a:xfrm>
                <a:off x="609600" y="2578001"/>
                <a:ext cx="1517648" cy="1224704"/>
              </a:xfrm>
              <a:prstGeom prst="cloud">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10000"/>
                      </a:schemeClr>
                    </a:solidFill>
                  </a:rPr>
                  <a:t>Unstable</a:t>
                </a:r>
              </a:p>
            </p:txBody>
          </p:sp>
          <p:sp>
            <p:nvSpPr>
              <p:cNvPr id="12" name="Cloud 11">
                <a:extLst>
                  <a:ext uri="{FF2B5EF4-FFF2-40B4-BE49-F238E27FC236}">
                    <a16:creationId xmlns:a16="http://schemas.microsoft.com/office/drawing/2014/main" id="{C12609FC-C313-AA44-8817-1E8E5E11092D}"/>
                  </a:ext>
                </a:extLst>
              </p:cNvPr>
              <p:cNvSpPr/>
              <p:nvPr/>
            </p:nvSpPr>
            <p:spPr>
              <a:xfrm>
                <a:off x="3678244" y="2581600"/>
                <a:ext cx="1730371" cy="1224703"/>
              </a:xfrm>
              <a:prstGeom prst="cloud">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10000"/>
                      </a:schemeClr>
                    </a:solidFill>
                  </a:rPr>
                  <a:t>Wasteful of computing resources</a:t>
                </a:r>
              </a:p>
            </p:txBody>
          </p:sp>
          <p:cxnSp>
            <p:nvCxnSpPr>
              <p:cNvPr id="14" name="Straight Arrow Connector 13">
                <a:extLst>
                  <a:ext uri="{FF2B5EF4-FFF2-40B4-BE49-F238E27FC236}">
                    <a16:creationId xmlns:a16="http://schemas.microsoft.com/office/drawing/2014/main" id="{AB18348F-AC2B-E147-BCBB-944538BFBA07}"/>
                  </a:ext>
                </a:extLst>
              </p:cNvPr>
              <p:cNvCxnSpPr>
                <a:cxnSpLocks/>
              </p:cNvCxnSpPr>
              <p:nvPr/>
            </p:nvCxnSpPr>
            <p:spPr>
              <a:xfrm flipH="1">
                <a:off x="727076" y="4076700"/>
                <a:ext cx="4505324"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C59A11C-1A0D-ED4C-8CE6-5F37241E14FC}"/>
                  </a:ext>
                </a:extLst>
              </p:cNvPr>
              <p:cNvSpPr/>
              <p:nvPr/>
            </p:nvSpPr>
            <p:spPr>
              <a:xfrm>
                <a:off x="2324100" y="2298700"/>
                <a:ext cx="1257299" cy="1714500"/>
              </a:xfrm>
              <a:prstGeom prst="rect">
                <a:avLst/>
              </a:prstGeom>
              <a:solidFill>
                <a:schemeClr val="accent3">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10000"/>
                      </a:schemeClr>
                    </a:solidFill>
                  </a:rPr>
                  <a:t>Optimal values</a:t>
                </a:r>
              </a:p>
            </p:txBody>
          </p:sp>
          <p:cxnSp>
            <p:nvCxnSpPr>
              <p:cNvPr id="20" name="Straight Connector 19">
                <a:extLst>
                  <a:ext uri="{FF2B5EF4-FFF2-40B4-BE49-F238E27FC236}">
                    <a16:creationId xmlns:a16="http://schemas.microsoft.com/office/drawing/2014/main" id="{E4F28DC6-157D-2948-9334-B1E17E0569A2}"/>
                  </a:ext>
                </a:extLst>
              </p:cNvPr>
              <p:cNvCxnSpPr/>
              <p:nvPr/>
            </p:nvCxnSpPr>
            <p:spPr>
              <a:xfrm>
                <a:off x="3581400" y="2146300"/>
                <a:ext cx="0" cy="2268515"/>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B597F5-770A-094A-B5B0-1EA9AC48E4B3}"/>
                  </a:ext>
                </a:extLst>
              </p:cNvPr>
              <p:cNvCxnSpPr/>
              <p:nvPr/>
            </p:nvCxnSpPr>
            <p:spPr>
              <a:xfrm>
                <a:off x="2324100" y="2146300"/>
                <a:ext cx="0" cy="2268515"/>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25" name="Up Arrow 24">
                <a:extLst>
                  <a:ext uri="{FF2B5EF4-FFF2-40B4-BE49-F238E27FC236}">
                    <a16:creationId xmlns:a16="http://schemas.microsoft.com/office/drawing/2014/main" id="{05EF4B17-7F94-4F48-B030-6350CA6A03E7}"/>
                  </a:ext>
                </a:extLst>
              </p:cNvPr>
              <p:cNvSpPr/>
              <p:nvPr/>
            </p:nvSpPr>
            <p:spPr>
              <a:xfrm>
                <a:off x="2740028" y="4198443"/>
                <a:ext cx="288106" cy="4225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Smiley Face 27">
              <a:extLst>
                <a:ext uri="{FF2B5EF4-FFF2-40B4-BE49-F238E27FC236}">
                  <a16:creationId xmlns:a16="http://schemas.microsoft.com/office/drawing/2014/main" id="{8237C9DE-3482-EC4A-B098-D86FCE9E0370}"/>
                </a:ext>
              </a:extLst>
            </p:cNvPr>
            <p:cNvSpPr/>
            <p:nvPr/>
          </p:nvSpPr>
          <p:spPr>
            <a:xfrm>
              <a:off x="2590800" y="5803900"/>
              <a:ext cx="584200" cy="495300"/>
            </a:xfrm>
            <a:prstGeom prst="smileyFace">
              <a:avLst/>
            </a:prstGeom>
            <a:solidFill>
              <a:srgbClr val="FFFF0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007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0361"/>
          </a:xfrm>
        </p:spPr>
        <p:txBody>
          <a:bodyPr/>
          <a:lstStyle/>
          <a:p>
            <a:pPr algn="l"/>
            <a:r>
              <a:rPr lang="en-US" dirty="0"/>
              <a:t>(5)  Establishing Defaults</a:t>
            </a:r>
          </a:p>
        </p:txBody>
      </p:sp>
      <p:sp>
        <p:nvSpPr>
          <p:cNvPr id="6" name="TextBox 5">
            <a:extLst>
              <a:ext uri="{FF2B5EF4-FFF2-40B4-BE49-F238E27FC236}">
                <a16:creationId xmlns:a16="http://schemas.microsoft.com/office/drawing/2014/main" id="{2D04DAF4-2521-194D-996B-542BF0A18AED}"/>
              </a:ext>
            </a:extLst>
          </p:cNvPr>
          <p:cNvSpPr txBox="1"/>
          <p:nvPr/>
        </p:nvSpPr>
        <p:spPr>
          <a:xfrm>
            <a:off x="457200" y="904725"/>
            <a:ext cx="5638800" cy="400110"/>
          </a:xfrm>
          <a:prstGeom prst="rect">
            <a:avLst/>
          </a:prstGeom>
          <a:noFill/>
        </p:spPr>
        <p:txBody>
          <a:bodyPr wrap="square" rtlCol="0">
            <a:spAutoFit/>
          </a:bodyPr>
          <a:lstStyle/>
          <a:p>
            <a:r>
              <a:rPr lang="en-US" sz="2000" b="1" u="sng" dirty="0">
                <a:latin typeface="Calibri" panose="020F0502020204030204" pitchFamily="34" charset="0"/>
                <a:cs typeface="Calibri" panose="020F0502020204030204" pitchFamily="34" charset="0"/>
              </a:rPr>
              <a:t>Setting Initial Values For a Stable 5-Day Run</a:t>
            </a:r>
          </a:p>
        </p:txBody>
      </p:sp>
      <p:sp>
        <p:nvSpPr>
          <p:cNvPr id="16" name="TextBox 15">
            <a:extLst>
              <a:ext uri="{FF2B5EF4-FFF2-40B4-BE49-F238E27FC236}">
                <a16:creationId xmlns:a16="http://schemas.microsoft.com/office/drawing/2014/main" id="{3230A5C2-6D97-EC49-9312-1A89EE66E651}"/>
              </a:ext>
            </a:extLst>
          </p:cNvPr>
          <p:cNvSpPr txBox="1"/>
          <p:nvPr/>
        </p:nvSpPr>
        <p:spPr>
          <a:xfrm>
            <a:off x="6337302" y="447525"/>
            <a:ext cx="5130799" cy="3539430"/>
          </a:xfrm>
          <a:prstGeom prst="rect">
            <a:avLst/>
          </a:prstGeom>
          <a:noFill/>
          <a:ln>
            <a:solidFill>
              <a:schemeClr val="tx1"/>
            </a:solidFill>
          </a:ln>
        </p:spPr>
        <p:txBody>
          <a:bodyPr wrap="square" rtlCol="0">
            <a:spAutoFit/>
          </a:bodyPr>
          <a:lstStyle/>
          <a:p>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pelayout</a:t>
            </a:r>
            <a:r>
              <a:rPr lang="en-US" dirty="0">
                <a:latin typeface="Calibri" panose="020F0502020204030204" pitchFamily="34" charset="0"/>
                <a:cs typeface="Calibri" panose="020F0502020204030204" pitchFamily="34" charset="0"/>
              </a:rPr>
              <a:t>  ---&gt;  more resolution = more processor/memory needs.</a:t>
            </a:r>
          </a:p>
          <a:p>
            <a:r>
              <a:rPr lang="en-US" dirty="0">
                <a:latin typeface="Calibri" panose="020F0502020204030204" pitchFamily="34" charset="0"/>
                <a:cs typeface="Calibri" panose="020F0502020204030204" pitchFamily="34" charset="0"/>
              </a:rPr>
              <a:t>           |-&gt;  </a:t>
            </a:r>
            <a:r>
              <a:rPr lang="en-US" b="1" dirty="0">
                <a:latin typeface="Calibri" panose="020F0502020204030204" pitchFamily="34" charset="0"/>
                <a:cs typeface="Calibri" panose="020F0502020204030204" pitchFamily="34" charset="0"/>
              </a:rPr>
              <a:t>ATM_NCPL </a:t>
            </a:r>
            <a:r>
              <a:rPr lang="en-US" dirty="0">
                <a:latin typeface="Calibri" panose="020F0502020204030204" pitchFamily="34" charset="0"/>
                <a:cs typeface="Calibri" panose="020F0502020204030204" pitchFamily="34" charset="0"/>
              </a:rPr>
              <a:t>/ timestep    ---  max limit for CFL</a:t>
            </a:r>
          </a:p>
          <a:p>
            <a:r>
              <a:rPr lang="en-US" dirty="0">
                <a:latin typeface="Calibri" panose="020F0502020204030204" pitchFamily="34" charset="0"/>
                <a:cs typeface="Calibri" panose="020F0502020204030204" pitchFamily="34" charset="0"/>
              </a:rPr>
              <a:t>                     |-&gt; </a:t>
            </a:r>
            <a:r>
              <a:rPr lang="en-US" b="1" dirty="0">
                <a:latin typeface="Calibri" panose="020F0502020204030204" pitchFamily="34" charset="0"/>
                <a:cs typeface="Calibri" panose="020F0502020204030204" pitchFamily="34" charset="0"/>
              </a:rPr>
              <a:t>nsplit</a:t>
            </a:r>
          </a:p>
          <a:p>
            <a:r>
              <a:rPr lang="en-US" dirty="0">
                <a:latin typeface="Calibri" panose="020F0502020204030204" pitchFamily="34" charset="0"/>
                <a:cs typeface="Calibri" panose="020F0502020204030204" pitchFamily="34" charset="0"/>
              </a:rPr>
              <a:t>                     |         |-&gt; Apply CAM forcing  </a:t>
            </a:r>
          </a:p>
          <a:p>
            <a:r>
              <a:rPr lang="en-US" dirty="0">
                <a:latin typeface="Calibri" panose="020F0502020204030204" pitchFamily="34" charset="0"/>
                <a:cs typeface="Calibri" panose="020F0502020204030204" pitchFamily="34" charset="0"/>
              </a:rPr>
              <a:t>                     |         |-&gt; </a:t>
            </a:r>
            <a:r>
              <a:rPr lang="en-US" b="1" dirty="0">
                <a:latin typeface="Calibri" panose="020F0502020204030204" pitchFamily="34" charset="0"/>
                <a:cs typeface="Calibri" panose="020F0502020204030204" pitchFamily="34" charset="0"/>
              </a:rPr>
              <a:t>rspllt</a:t>
            </a:r>
          </a:p>
          <a:p>
            <a:r>
              <a:rPr lang="en-US" dirty="0">
                <a:latin typeface="Calibri" panose="020F0502020204030204" pitchFamily="34" charset="0"/>
                <a:cs typeface="Calibri" panose="020F0502020204030204" pitchFamily="34" charset="0"/>
              </a:rPr>
              <a:t>                     |         |         |-&gt; </a:t>
            </a:r>
            <a:r>
              <a:rPr lang="en-US" b="1" dirty="0">
                <a:latin typeface="Calibri" panose="020F0502020204030204" pitchFamily="34" charset="0"/>
                <a:cs typeface="Calibri" panose="020F0502020204030204" pitchFamily="34" charset="0"/>
              </a:rPr>
              <a:t>qsplit</a:t>
            </a:r>
          </a:p>
          <a:p>
            <a:r>
              <a:rPr lang="en-US" dirty="0">
                <a:latin typeface="Calibri" panose="020F0502020204030204" pitchFamily="34" charset="0"/>
                <a:cs typeface="Calibri" panose="020F0502020204030204" pitchFamily="34" charset="0"/>
              </a:rPr>
              <a:t>                     |         |         |         |-&gt; Apply dyn RHS forcing</a:t>
            </a:r>
          </a:p>
          <a:p>
            <a:r>
              <a:rPr lang="en-US" dirty="0">
                <a:latin typeface="Calibri" panose="020F0502020204030204" pitchFamily="34" charset="0"/>
                <a:cs typeface="Calibri" panose="020F0502020204030204" pitchFamily="34" charset="0"/>
              </a:rPr>
              <a:t>                     |         |         |         |-&gt; </a:t>
            </a:r>
            <a:r>
              <a:rPr lang="en-US" b="1" dirty="0">
                <a:latin typeface="Calibri" panose="020F0502020204030204" pitchFamily="34" charset="0"/>
                <a:cs typeface="Calibri" panose="020F0502020204030204" pitchFamily="34" charset="0"/>
              </a:rPr>
              <a:t>hypervis_subcycle_q</a:t>
            </a:r>
          </a:p>
          <a:p>
            <a:r>
              <a:rPr lang="en-US" dirty="0">
                <a:latin typeface="Calibri" panose="020F0502020204030204" pitchFamily="34" charset="0"/>
                <a:cs typeface="Calibri" panose="020F0502020204030204" pitchFamily="34" charset="0"/>
              </a:rPr>
              <a:t>                     |         |         |         |             |-&gt; Apply hyper-viscosity</a:t>
            </a:r>
          </a:p>
          <a:p>
            <a:r>
              <a:rPr lang="en-US" dirty="0">
                <a:latin typeface="Calibri" panose="020F0502020204030204" pitchFamily="34" charset="0"/>
                <a:cs typeface="Calibri" panose="020F0502020204030204" pitchFamily="34" charset="0"/>
              </a:rPr>
              <a:t>                     |         |         |         |-------------</a:t>
            </a:r>
          </a:p>
          <a:p>
            <a:r>
              <a:rPr lang="en-US" dirty="0">
                <a:latin typeface="Calibri" panose="020F0502020204030204" pitchFamily="34" charset="0"/>
                <a:cs typeface="Calibri" panose="020F0502020204030204" pitchFamily="34" charset="0"/>
              </a:rPr>
              <a:t>                     |         |         |-&gt; Advect tracers</a:t>
            </a:r>
          </a:p>
          <a:p>
            <a:r>
              <a:rPr lang="en-US" dirty="0">
                <a:latin typeface="Calibri" panose="020F0502020204030204" pitchFamily="34" charset="0"/>
                <a:cs typeface="Calibri" panose="020F0502020204030204" pitchFamily="34" charset="0"/>
              </a:rPr>
              <a:t>                     |         |         |------------------</a:t>
            </a:r>
          </a:p>
          <a:p>
            <a:r>
              <a:rPr lang="en-US" dirty="0">
                <a:latin typeface="Calibri" panose="020F0502020204030204" pitchFamily="34" charset="0"/>
                <a:cs typeface="Calibri" panose="020F0502020204030204" pitchFamily="34" charset="0"/>
              </a:rPr>
              <a:t>                     |         |-&gt; Apply vertical remap</a:t>
            </a:r>
          </a:p>
          <a:p>
            <a:r>
              <a:rPr lang="en-US" dirty="0">
                <a:latin typeface="Calibri" panose="020F0502020204030204" pitchFamily="34" charset="0"/>
                <a:cs typeface="Calibri" panose="020F0502020204030204" pitchFamily="34" charset="0"/>
              </a:rPr>
              <a:t>                     |         |-&gt; Apply energy fixer</a:t>
            </a:r>
          </a:p>
          <a:p>
            <a:r>
              <a:rPr lang="en-US" dirty="0">
                <a:latin typeface="Calibri" panose="020F0502020204030204" pitchFamily="34" charset="0"/>
                <a:cs typeface="Calibri" panose="020F0502020204030204" pitchFamily="34" charset="0"/>
              </a:rPr>
              <a:t>                     |         |---------------</a:t>
            </a:r>
          </a:p>
          <a:p>
            <a:r>
              <a:rPr lang="en-US" dirty="0">
                <a:latin typeface="Calibri" panose="020F0502020204030204" pitchFamily="34" charset="0"/>
                <a:cs typeface="Calibri" panose="020F0502020204030204" pitchFamily="34" charset="0"/>
              </a:rPr>
              <a:t>                     |-----------------</a:t>
            </a:r>
          </a:p>
        </p:txBody>
      </p:sp>
      <p:sp>
        <p:nvSpPr>
          <p:cNvPr id="3" name="TextBox 2">
            <a:extLst>
              <a:ext uri="{FF2B5EF4-FFF2-40B4-BE49-F238E27FC236}">
                <a16:creationId xmlns:a16="http://schemas.microsoft.com/office/drawing/2014/main" id="{8ED2881C-49CF-E240-A853-D086D7735241}"/>
              </a:ext>
            </a:extLst>
          </p:cNvPr>
          <p:cNvSpPr txBox="1"/>
          <p:nvPr/>
        </p:nvSpPr>
        <p:spPr>
          <a:xfrm>
            <a:off x="457200" y="1234115"/>
            <a:ext cx="49784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Begin with the </a:t>
            </a:r>
            <a:r>
              <a:rPr lang="en-US" dirty="0">
                <a:solidFill>
                  <a:srgbClr val="C00000"/>
                </a:solidFill>
              </a:rPr>
              <a:t>PELAYOUT</a:t>
            </a:r>
            <a:r>
              <a:rPr lang="en-US" dirty="0"/>
              <a:t> to ensure that the there are sufficient memory and processor resources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establish the model physics timestep which is determined by </a:t>
            </a:r>
            <a:r>
              <a:rPr lang="en-US" dirty="0">
                <a:solidFill>
                  <a:srgbClr val="C00000"/>
                </a:solidFill>
              </a:rPr>
              <a:t>ATM_NCPL</a:t>
            </a:r>
          </a:p>
          <a:p>
            <a:r>
              <a:rPr lang="en-US" dirty="0"/>
              <a:t>                                            </a:t>
            </a:r>
            <a:r>
              <a:rPr lang="en-US" dirty="0">
                <a:solidFill>
                  <a:schemeClr val="accent3">
                    <a:lumMod val="50000"/>
                  </a:schemeClr>
                </a:solidFill>
              </a:rPr>
              <a:t>dt_phys = 86400/ATM_NCPL</a:t>
            </a:r>
          </a:p>
          <a:p>
            <a:endParaRPr lang="en-US" dirty="0">
              <a:solidFill>
                <a:schemeClr val="accent3">
                  <a:lumMod val="50000"/>
                </a:schemeClr>
              </a:solidFill>
            </a:endParaRPr>
          </a:p>
          <a:p>
            <a:pPr marL="285750" indent="-285750">
              <a:buFont typeface="Arial" panose="020B0604020202020204" pitchFamily="34" charset="0"/>
              <a:buChar char="•"/>
            </a:pPr>
            <a:r>
              <a:rPr lang="en-US" dirty="0"/>
              <a:t>Once these are established, then work on the remaining parameters.</a:t>
            </a:r>
          </a:p>
        </p:txBody>
      </p:sp>
      <p:sp>
        <p:nvSpPr>
          <p:cNvPr id="4" name="TextBox 3">
            <a:extLst>
              <a:ext uri="{FF2B5EF4-FFF2-40B4-BE49-F238E27FC236}">
                <a16:creationId xmlns:a16="http://schemas.microsoft.com/office/drawing/2014/main" id="{F1400E7E-7F1E-4E42-9FC8-1A92D663ADD2}"/>
              </a:ext>
            </a:extLst>
          </p:cNvPr>
          <p:cNvSpPr txBox="1"/>
          <p:nvPr/>
        </p:nvSpPr>
        <p:spPr>
          <a:xfrm>
            <a:off x="6337302" y="4159841"/>
            <a:ext cx="5372101" cy="1631216"/>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atm.log</a:t>
            </a:r>
            <a:r>
              <a:rPr lang="en-US" dirty="0"/>
              <a:t> file has useful estimates as a guide to setting values.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See Adam Herrington’s document in the Docs directory for details on the process of establishing these values:</a:t>
            </a:r>
          </a:p>
          <a:p>
            <a:pPr marL="285750" indent="-285750">
              <a:buFont typeface="Arial" panose="020B0604020202020204" pitchFamily="34" charset="0"/>
              <a:buChar char="•"/>
            </a:pPr>
            <a:endParaRPr lang="en-US" dirty="0"/>
          </a:p>
          <a:p>
            <a:r>
              <a:rPr lang="en-US" dirty="0"/>
              <a:t>         </a:t>
            </a:r>
            <a:r>
              <a:rPr lang="en-US" sz="1600" b="1" dirty="0">
                <a:solidFill>
                  <a:srgbClr val="C00000"/>
                </a:solidFill>
              </a:rPr>
              <a:t>Docs/CAM-tsteps-inic-for-newgrids_v0.pdf</a:t>
            </a:r>
          </a:p>
        </p:txBody>
      </p:sp>
      <p:grpSp>
        <p:nvGrpSpPr>
          <p:cNvPr id="13" name="Group 12">
            <a:extLst>
              <a:ext uri="{FF2B5EF4-FFF2-40B4-BE49-F238E27FC236}">
                <a16:creationId xmlns:a16="http://schemas.microsoft.com/office/drawing/2014/main" id="{30397FDF-3E76-DE45-A635-2B1A3AB72755}"/>
              </a:ext>
            </a:extLst>
          </p:cNvPr>
          <p:cNvGrpSpPr/>
          <p:nvPr/>
        </p:nvGrpSpPr>
        <p:grpSpPr>
          <a:xfrm>
            <a:off x="609600" y="3532140"/>
            <a:ext cx="5168900" cy="2707961"/>
            <a:chOff x="609600" y="3328940"/>
            <a:chExt cx="5168900" cy="2707961"/>
          </a:xfrm>
        </p:grpSpPr>
        <p:sp>
          <p:nvSpPr>
            <p:cNvPr id="9" name="TextBox 8">
              <a:extLst>
                <a:ext uri="{FF2B5EF4-FFF2-40B4-BE49-F238E27FC236}">
                  <a16:creationId xmlns:a16="http://schemas.microsoft.com/office/drawing/2014/main" id="{E9F411A9-06F2-FC4E-AE00-C06D85757739}"/>
                </a:ext>
              </a:extLst>
            </p:cNvPr>
            <p:cNvSpPr txBox="1"/>
            <p:nvPr/>
          </p:nvSpPr>
          <p:spPr>
            <a:xfrm>
              <a:off x="609600" y="3636244"/>
              <a:ext cx="5168900" cy="2400657"/>
            </a:xfrm>
            <a:prstGeom prst="rect">
              <a:avLst/>
            </a:prstGeom>
            <a:noFill/>
            <a:ln>
              <a:solidFill>
                <a:schemeClr val="accent1"/>
              </a:solidFill>
            </a:ln>
          </p:spPr>
          <p:txBody>
            <a:bodyPr wrap="square" rtlCol="0">
              <a:spAutoFit/>
            </a:bodyPr>
            <a:lstStyle/>
            <a:p>
              <a:r>
                <a:rPr lang="en-US" sz="1000" dirty="0">
                  <a:latin typeface="Calibri" panose="020F0502020204030204" pitchFamily="34" charset="0"/>
                  <a:cs typeface="Calibri" panose="020F0502020204030204" pitchFamily="34" charset="0"/>
                </a:rPr>
                <a:t>Estimates for maximum stable and actual time-steps for different aspects of algorithm:</a:t>
              </a:r>
            </a:p>
            <a:p>
              <a:r>
                <a:rPr lang="en-US" sz="1000" dirty="0">
                  <a:latin typeface="Calibri" panose="020F0502020204030204" pitchFamily="34" charset="0"/>
                  <a:cs typeface="Calibri" panose="020F0502020204030204" pitchFamily="34" charset="0"/>
                </a:rPr>
                <a:t>(assume max wind is 120.00000000m/s)</a:t>
              </a:r>
            </a:p>
            <a:p>
              <a:r>
                <a:rPr lang="en-US" sz="1000" dirty="0">
                  <a:latin typeface="Calibri" panose="020F0502020204030204" pitchFamily="34" charset="0"/>
                  <a:cs typeface="Calibri" panose="020F0502020204030204" pitchFamily="34" charset="0"/>
                </a:rPr>
                <a:t>(assume max gravity wave speed is 342m/s)</a:t>
              </a: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dt_dyn        (time-stepping dycore  ; u,v,T,dM) &lt;      70.21s      25.00s</a:t>
              </a:r>
            </a:p>
            <a:p>
              <a:r>
                <a:rPr lang="en-US" sz="1000" dirty="0">
                  <a:latin typeface="Calibri" panose="020F0502020204030204" pitchFamily="34" charset="0"/>
                  <a:cs typeface="Calibri" panose="020F0502020204030204" pitchFamily="34" charset="0"/>
                </a:rPr>
                <a:t>* dt_dyn_vis    (hyperviscosity)       ; u,v,T,dM) &lt;      87.36s       8.33s</a:t>
              </a:r>
            </a:p>
            <a:p>
              <a:r>
                <a:rPr lang="en-US" sz="1000" dirty="0">
                  <a:latin typeface="Calibri" panose="020F0502020204030204" pitchFamily="34" charset="0"/>
                  <a:cs typeface="Calibri" panose="020F0502020204030204" pitchFamily="34" charset="0"/>
                </a:rPr>
                <a:t>* dt_tracer_se  (time-stepping tracers ; q       ) &lt;      60.92s      25.00s</a:t>
              </a:r>
            </a:p>
            <a:p>
              <a:r>
                <a:rPr lang="en-US" sz="1000" dirty="0">
                  <a:latin typeface="Calibri" panose="020F0502020204030204" pitchFamily="34" charset="0"/>
                  <a:cs typeface="Calibri" panose="020F0502020204030204" pitchFamily="34" charset="0"/>
                </a:rPr>
                <a:t>* dt_tracer_vis (hyperviscosity tracers; q       ) &lt;     218.39s     25.00s</a:t>
              </a:r>
            </a:p>
            <a:p>
              <a:r>
                <a:rPr lang="en-US" sz="1000" dirty="0">
                  <a:latin typeface="Calibri" panose="020F0502020204030204" pitchFamily="34" charset="0"/>
                  <a:cs typeface="Calibri" panose="020F0502020204030204" pitchFamily="34" charset="0"/>
                </a:rPr>
                <a:t>* dt_remap (vertical remap dt)     100.00</a:t>
              </a:r>
            </a:p>
            <a:p>
              <a:r>
                <a:rPr lang="en-US" sz="1000" dirty="0">
                  <a:latin typeface="Calibri" panose="020F0502020204030204" pitchFamily="34" charset="0"/>
                  <a:cs typeface="Calibri" panose="020F0502020204030204" pitchFamily="34" charset="0"/>
                </a:rPr>
                <a:t>* dt    (del2 sponge           ; u,v,T,dM) &lt;      36.17s     25.00s</a:t>
              </a:r>
            </a:p>
            <a:p>
              <a:r>
                <a:rPr lang="en-US" sz="1000" dirty="0">
                  <a:latin typeface="Calibri" panose="020F0502020204030204" pitchFamily="34" charset="0"/>
                  <a:cs typeface="Calibri" panose="020F0502020204030204" pitchFamily="34" charset="0"/>
                </a:rPr>
                <a:t>* dt    (del2 sponge           ; u,v,T,dM) &lt;     123.66s     25.00s</a:t>
              </a:r>
            </a:p>
            <a:p>
              <a:r>
                <a:rPr lang="en-US" sz="1000" dirty="0">
                  <a:latin typeface="Calibri" panose="020F0502020204030204" pitchFamily="34" charset="0"/>
                  <a:cs typeface="Calibri" panose="020F0502020204030204" pitchFamily="34" charset="0"/>
                </a:rPr>
                <a:t>* dt    (del2 sponge           ; u,v,T,dM) &lt;     416.10s     25.00s</a:t>
              </a: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tstep_type =            4</a:t>
              </a:r>
            </a:p>
            <a:p>
              <a:r>
                <a:rPr lang="en-US" sz="1000" dirty="0">
                  <a:latin typeface="Calibri" panose="020F0502020204030204" pitchFamily="34" charset="0"/>
                  <a:cs typeface="Calibri" panose="020F0502020204030204" pitchFamily="34" charset="0"/>
                </a:rPr>
                <a:t>CAM dtime (dt_phys):                600.00</a:t>
              </a:r>
            </a:p>
          </p:txBody>
        </p:sp>
        <p:sp>
          <p:nvSpPr>
            <p:cNvPr id="5" name="TextBox 4">
              <a:extLst>
                <a:ext uri="{FF2B5EF4-FFF2-40B4-BE49-F238E27FC236}">
                  <a16:creationId xmlns:a16="http://schemas.microsoft.com/office/drawing/2014/main" id="{A42A1CE5-551F-634B-857B-BD6BFAAB0A41}"/>
                </a:ext>
              </a:extLst>
            </p:cNvPr>
            <p:cNvSpPr txBox="1"/>
            <p:nvPr/>
          </p:nvSpPr>
          <p:spPr>
            <a:xfrm>
              <a:off x="609600" y="3328940"/>
              <a:ext cx="3429000" cy="307777"/>
            </a:xfrm>
            <a:prstGeom prst="rect">
              <a:avLst/>
            </a:prstGeom>
            <a:solidFill>
              <a:schemeClr val="accent3">
                <a:lumMod val="50000"/>
                <a:alpha val="24000"/>
              </a:schemeClr>
            </a:solidFill>
            <a:ln>
              <a:solidFill>
                <a:schemeClr val="accent1">
                  <a:shade val="50000"/>
                </a:schemeClr>
              </a:solidFill>
            </a:ln>
          </p:spPr>
          <p:txBody>
            <a:bodyPr wrap="square" rtlCol="0">
              <a:spAutoFit/>
            </a:bodyPr>
            <a:lstStyle/>
            <a:p>
              <a:r>
                <a:rPr lang="en-US" dirty="0">
                  <a:solidFill>
                    <a:srgbClr val="C00000"/>
                  </a:solidFill>
                </a:rPr>
                <a:t>Search for “dt_dyn” in the atm.log file:</a:t>
              </a:r>
            </a:p>
          </p:txBody>
        </p:sp>
      </p:grpSp>
    </p:spTree>
    <p:extLst>
      <p:ext uri="{BB962C8B-B14F-4D97-AF65-F5344CB8AC3E}">
        <p14:creationId xmlns:p14="http://schemas.microsoft.com/office/powerpoint/2010/main" val="23193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8"/>
            <a:ext cx="10972800" cy="365760"/>
          </a:xfrm>
        </p:spPr>
        <p:txBody>
          <a:bodyPr/>
          <a:lstStyle/>
          <a:p>
            <a:pPr algn="l"/>
            <a:r>
              <a:rPr lang="en-US" dirty="0"/>
              <a:t>(5) Establishing Defaults</a:t>
            </a:r>
          </a:p>
        </p:txBody>
      </p:sp>
      <p:sp>
        <p:nvSpPr>
          <p:cNvPr id="9" name="TextBox 8">
            <a:extLst>
              <a:ext uri="{FF2B5EF4-FFF2-40B4-BE49-F238E27FC236}">
                <a16:creationId xmlns:a16="http://schemas.microsoft.com/office/drawing/2014/main" id="{BC2AF393-F9DD-F541-8B85-0316BA0D1B7F}"/>
              </a:ext>
            </a:extLst>
          </p:cNvPr>
          <p:cNvSpPr txBox="1"/>
          <p:nvPr/>
        </p:nvSpPr>
        <p:spPr>
          <a:xfrm>
            <a:off x="437305" y="2008492"/>
            <a:ext cx="3049907" cy="738664"/>
          </a:xfrm>
          <a:prstGeom prst="rect">
            <a:avLst/>
          </a:prstGeom>
          <a:noFill/>
        </p:spPr>
        <p:txBody>
          <a:bodyPr wrap="square" rtlCol="0">
            <a:spAutoFit/>
          </a:bodyPr>
          <a:lstStyle/>
          <a:p>
            <a:pPr marL="285750" indent="-285750">
              <a:buFont typeface="Arial" panose="020B0604020202020204" pitchFamily="34" charset="0"/>
              <a:buChar char="•"/>
            </a:pPr>
            <a:r>
              <a:rPr lang="en-US" dirty="0"/>
              <a:t>The default </a:t>
            </a:r>
            <a:r>
              <a:rPr lang="en-US" dirty="0">
                <a:solidFill>
                  <a:srgbClr val="C00000"/>
                </a:solidFill>
              </a:rPr>
              <a:t>PELAYOUT</a:t>
            </a:r>
            <a:r>
              <a:rPr lang="en-US" dirty="0"/>
              <a:t> and </a:t>
            </a:r>
            <a:r>
              <a:rPr lang="en-US" dirty="0">
                <a:solidFill>
                  <a:srgbClr val="C00000"/>
                </a:solidFill>
              </a:rPr>
              <a:t>ATM_NCPL </a:t>
            </a:r>
            <a:r>
              <a:rPr lang="en-US" dirty="0"/>
              <a:t>values are set in the </a:t>
            </a:r>
            <a:r>
              <a:rPr lang="en-US" dirty="0">
                <a:solidFill>
                  <a:schemeClr val="accent3">
                    <a:lumMod val="50000"/>
                  </a:schemeClr>
                </a:solidFill>
              </a:rPr>
              <a:t>shell_commands </a:t>
            </a:r>
            <a:r>
              <a:rPr lang="en-US" dirty="0"/>
              <a:t>file.</a:t>
            </a:r>
          </a:p>
        </p:txBody>
      </p:sp>
      <p:sp>
        <p:nvSpPr>
          <p:cNvPr id="10" name="TextBox 9">
            <a:extLst>
              <a:ext uri="{FF2B5EF4-FFF2-40B4-BE49-F238E27FC236}">
                <a16:creationId xmlns:a16="http://schemas.microsoft.com/office/drawing/2014/main" id="{A3F46833-D101-9A43-9B7A-C7D530D2323A}"/>
              </a:ext>
            </a:extLst>
          </p:cNvPr>
          <p:cNvSpPr txBox="1"/>
          <p:nvPr/>
        </p:nvSpPr>
        <p:spPr>
          <a:xfrm>
            <a:off x="5765800" y="342864"/>
            <a:ext cx="5016500" cy="523220"/>
          </a:xfrm>
          <a:prstGeom prst="rect">
            <a:avLst/>
          </a:prstGeom>
          <a:noFill/>
        </p:spPr>
        <p:txBody>
          <a:bodyPr wrap="square" rtlCol="0">
            <a:spAutoFit/>
          </a:bodyPr>
          <a:lstStyle/>
          <a:p>
            <a:pPr marL="285750" indent="-285750">
              <a:buFont typeface="Arial" panose="020B0604020202020204" pitchFamily="34" charset="0"/>
              <a:buChar char="•"/>
            </a:pPr>
            <a:r>
              <a:rPr lang="en-US" dirty="0"/>
              <a:t>The remaining tuning parameters are set in </a:t>
            </a:r>
            <a:r>
              <a:rPr lang="en-US" dirty="0">
                <a:solidFill>
                  <a:schemeClr val="accent3">
                    <a:lumMod val="50000"/>
                  </a:schemeClr>
                </a:solidFill>
              </a:rPr>
              <a:t>user_nl_cam </a:t>
            </a:r>
            <a:r>
              <a:rPr lang="en-US" dirty="0"/>
              <a:t>along with the default topography and initial model state.</a:t>
            </a:r>
          </a:p>
        </p:txBody>
      </p:sp>
      <p:grpSp>
        <p:nvGrpSpPr>
          <p:cNvPr id="12" name="Group 11">
            <a:extLst>
              <a:ext uri="{FF2B5EF4-FFF2-40B4-BE49-F238E27FC236}">
                <a16:creationId xmlns:a16="http://schemas.microsoft.com/office/drawing/2014/main" id="{86A13339-8333-D249-957E-353F6E57EB35}"/>
              </a:ext>
            </a:extLst>
          </p:cNvPr>
          <p:cNvGrpSpPr/>
          <p:nvPr/>
        </p:nvGrpSpPr>
        <p:grpSpPr>
          <a:xfrm>
            <a:off x="6096000" y="563292"/>
            <a:ext cx="5994400" cy="3790452"/>
            <a:chOff x="5765800" y="1644226"/>
            <a:chExt cx="5994400" cy="3790452"/>
          </a:xfrm>
        </p:grpSpPr>
        <p:sp>
          <p:nvSpPr>
            <p:cNvPr id="7" name="TextBox 6">
              <a:extLst>
                <a:ext uri="{FF2B5EF4-FFF2-40B4-BE49-F238E27FC236}">
                  <a16:creationId xmlns:a16="http://schemas.microsoft.com/office/drawing/2014/main" id="{B072BAC9-B4EE-1B40-A3EB-A7FCCAAC84F0}"/>
                </a:ext>
              </a:extLst>
            </p:cNvPr>
            <p:cNvSpPr txBox="1"/>
            <p:nvPr/>
          </p:nvSpPr>
          <p:spPr>
            <a:xfrm>
              <a:off x="5765800" y="1956803"/>
              <a:ext cx="5994400" cy="3477875"/>
            </a:xfrm>
            <a:prstGeom prst="rect">
              <a:avLst/>
            </a:prstGeom>
            <a:noFill/>
            <a:ln>
              <a:solidFill>
                <a:schemeClr val="accent1"/>
              </a:solidFill>
            </a:ln>
          </p:spPr>
          <p:txBody>
            <a:bodyPr wrap="square" rtlCol="0">
              <a:spAutoFit/>
            </a:bodyPr>
            <a:lstStyle/>
            <a:p>
              <a:r>
                <a:rPr lang="en-US" sz="1000" dirty="0">
                  <a:latin typeface="Calibri" panose="020F0502020204030204" pitchFamily="34" charset="0"/>
                  <a:cs typeface="Calibri" panose="020F0502020204030204" pitchFamily="34" charset="0"/>
                </a:rPr>
                <a:t>&amp;dyn_se_inparm</a:t>
              </a:r>
            </a:p>
            <a:p>
              <a:r>
                <a:rPr lang="en-US" sz="1000" dirty="0">
                  <a:latin typeface="Calibri" panose="020F0502020204030204" pitchFamily="34" charset="0"/>
                  <a:cs typeface="Calibri" panose="020F0502020204030204" pitchFamily="34" charset="0"/>
                </a:rPr>
                <a:t> se_mesh_file ='/glade/scratch/patc/AMWG_DEMO_FEB21/AMWG_REPO/</a:t>
              </a:r>
            </a:p>
            <a:p>
              <a:r>
                <a:rPr lang="en-US" sz="1000" dirty="0">
                  <a:latin typeface="Calibri" panose="020F0502020204030204" pitchFamily="34" charset="0"/>
                  <a:cs typeface="Calibri" panose="020F0502020204030204" pitchFamily="34" charset="0"/>
                </a:rPr>
                <a:t>                          ne0np4.SAMGRID01.ne30x4//grids/SAMGRID01_ne30x4_EXODUS.nc'</a:t>
              </a:r>
            </a:p>
            <a:p>
              <a:r>
                <a:rPr lang="en-US" sz="1000" dirty="0">
                  <a:latin typeface="Calibri" panose="020F0502020204030204" pitchFamily="34" charset="0"/>
                  <a:cs typeface="Calibri" panose="020F0502020204030204" pitchFamily="34" charset="0"/>
                </a:rPr>
                <a:t> </a:t>
              </a:r>
              <a:r>
                <a:rPr lang="en-US" sz="1000" dirty="0">
                  <a:solidFill>
                    <a:srgbClr val="FF0000"/>
                  </a:solidFill>
                  <a:latin typeface="Calibri" panose="020F0502020204030204" pitchFamily="34" charset="0"/>
                  <a:cs typeface="Calibri" panose="020F0502020204030204" pitchFamily="34" charset="0"/>
                </a:rPr>
                <a:t>se_hypervis_scaling     =  3.0D0</a:t>
              </a:r>
            </a:p>
            <a:p>
              <a:r>
                <a:rPr lang="en-US" sz="1000" dirty="0">
                  <a:latin typeface="Calibri" panose="020F0502020204030204" pitchFamily="34" charset="0"/>
                  <a:cs typeface="Calibri" panose="020F0502020204030204" pitchFamily="34" charset="0"/>
                </a:rPr>
                <a:t> </a:t>
              </a:r>
              <a:r>
                <a:rPr lang="en-US" sz="1000" dirty="0">
                  <a:solidFill>
                    <a:srgbClr val="FF0000"/>
                  </a:solidFill>
                  <a:latin typeface="Calibri" panose="020F0502020204030204" pitchFamily="34" charset="0"/>
                  <a:cs typeface="Calibri" panose="020F0502020204030204" pitchFamily="34" charset="0"/>
                </a:rPr>
                <a:t>se_hypervis_subcycle  =  3</a:t>
              </a:r>
            </a:p>
            <a:p>
              <a:r>
                <a:rPr lang="en-US" sz="1000" dirty="0">
                  <a:latin typeface="Calibri" panose="020F0502020204030204" pitchFamily="34" charset="0"/>
                  <a:cs typeface="Calibri" panose="020F0502020204030204" pitchFamily="34" charset="0"/>
                </a:rPr>
                <a:t> </a:t>
              </a:r>
              <a:r>
                <a:rPr lang="en-US" sz="1000" dirty="0">
                  <a:solidFill>
                    <a:srgbClr val="FF0000"/>
                  </a:solidFill>
                  <a:latin typeface="Calibri" panose="020F0502020204030204" pitchFamily="34" charset="0"/>
                  <a:cs typeface="Calibri" panose="020F0502020204030204" pitchFamily="34" charset="0"/>
                </a:rPr>
                <a:t>se_nsplit                         =  6</a:t>
              </a:r>
            </a:p>
            <a:p>
              <a:r>
                <a:rPr lang="en-US" sz="1000" dirty="0">
                  <a:latin typeface="Calibri" panose="020F0502020204030204" pitchFamily="34" charset="0"/>
                  <a:cs typeface="Calibri" panose="020F0502020204030204" pitchFamily="34" charset="0"/>
                </a:rPr>
                <a:t> </a:t>
              </a:r>
              <a:r>
                <a:rPr lang="en-US" sz="1000" dirty="0">
                  <a:solidFill>
                    <a:srgbClr val="FF0000"/>
                  </a:solidFill>
                  <a:latin typeface="Calibri" panose="020F0502020204030204" pitchFamily="34" charset="0"/>
                  <a:cs typeface="Calibri" panose="020F0502020204030204" pitchFamily="34" charset="0"/>
                </a:rPr>
                <a:t>se_rsplit                          =  4</a:t>
              </a:r>
            </a:p>
            <a:p>
              <a:r>
                <a:rPr lang="en-US" sz="1000" dirty="0">
                  <a:latin typeface="Calibri" panose="020F0502020204030204" pitchFamily="34" charset="0"/>
                  <a:cs typeface="Calibri" panose="020F0502020204030204" pitchFamily="34" charset="0"/>
                </a:rPr>
                <a:t> </a:t>
              </a:r>
              <a:r>
                <a:rPr lang="en-US" sz="1000" dirty="0">
                  <a:solidFill>
                    <a:srgbClr val="FF0000"/>
                  </a:solidFill>
                  <a:latin typeface="Calibri" panose="020F0502020204030204" pitchFamily="34" charset="0"/>
                  <a:cs typeface="Calibri" panose="020F0502020204030204" pitchFamily="34" charset="0"/>
                </a:rPr>
                <a:t>se_qsplit                         =  1</a:t>
              </a:r>
            </a:p>
            <a:p>
              <a:r>
                <a:rPr lang="en-US" sz="1000" dirty="0">
                  <a:latin typeface="Calibri" panose="020F0502020204030204" pitchFamily="34" charset="0"/>
                  <a:cs typeface="Calibri" panose="020F0502020204030204" pitchFamily="34" charset="0"/>
                </a:rPr>
                <a:t> </a:t>
              </a:r>
              <a:r>
                <a:rPr lang="en-US" sz="1000" dirty="0">
                  <a:solidFill>
                    <a:srgbClr val="FF0000"/>
                  </a:solidFill>
                  <a:latin typeface="Calibri" panose="020F0502020204030204" pitchFamily="34" charset="0"/>
                  <a:cs typeface="Calibri" panose="020F0502020204030204" pitchFamily="34" charset="0"/>
                </a:rPr>
                <a:t>se_nu_top                      =  1.0e5</a:t>
              </a:r>
            </a:p>
            <a:p>
              <a:r>
                <a:rPr lang="en-US" sz="1000" dirty="0">
                  <a:latin typeface="Calibri" panose="020F0502020204030204" pitchFamily="34" charset="0"/>
                  <a:cs typeface="Calibri" panose="020F0502020204030204" pitchFamily="34" charset="0"/>
                </a:rPr>
                <a:t> se_hypervis_power      =  0</a:t>
              </a:r>
            </a:p>
            <a:p>
              <a:r>
                <a:rPr lang="en-US" sz="1000" dirty="0">
                  <a:latin typeface="Calibri" panose="020F0502020204030204" pitchFamily="34" charset="0"/>
                  <a:cs typeface="Calibri" panose="020F0502020204030204" pitchFamily="34" charset="0"/>
                </a:rPr>
                <a:t> se_hypervis_subcycle_q =  1</a:t>
              </a:r>
            </a:p>
            <a:p>
              <a:r>
                <a:rPr lang="en-US" sz="1000" dirty="0">
                  <a:latin typeface="Calibri" panose="020F0502020204030204" pitchFamily="34" charset="0"/>
                  <a:cs typeface="Calibri" panose="020F0502020204030204" pitchFamily="34" charset="0"/>
                </a:rPr>
                <a:t> se_hypervis_subcycle_sponge =  1</a:t>
              </a:r>
            </a:p>
            <a:p>
              <a:r>
                <a:rPr lang="en-US" sz="1000" dirty="0">
                  <a:latin typeface="Calibri" panose="020F0502020204030204" pitchFamily="34" charset="0"/>
                  <a:cs typeface="Calibri" panose="020F0502020204030204" pitchFamily="34" charset="0"/>
                </a:rPr>
                <a:t> se_refined_mesh           = .true.</a:t>
              </a:r>
            </a:p>
            <a:p>
              <a:r>
                <a:rPr lang="en-US" sz="1000" dirty="0">
                  <a:latin typeface="Calibri" panose="020F0502020204030204" pitchFamily="34" charset="0"/>
                  <a:cs typeface="Calibri" panose="020F0502020204030204" pitchFamily="34" charset="0"/>
                </a:rPr>
                <a:t>      . . . . . . . . . </a:t>
              </a:r>
            </a:p>
            <a:p>
              <a:r>
                <a:rPr lang="en-US" sz="1000" dirty="0">
                  <a:latin typeface="Calibri" panose="020F0502020204030204" pitchFamily="34" charset="0"/>
                  <a:cs typeface="Calibri" panose="020F0502020204030204" pitchFamily="34" charset="0"/>
                </a:rPr>
                <a:t>      . . . . . . . . . </a:t>
              </a:r>
            </a:p>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&amp;cam_initfiles_nl</a:t>
              </a:r>
            </a:p>
            <a:p>
              <a:r>
                <a:rPr lang="en-US" sz="1000" dirty="0">
                  <a:latin typeface="Calibri" panose="020F0502020204030204" pitchFamily="34" charset="0"/>
                  <a:cs typeface="Calibri" panose="020F0502020204030204" pitchFamily="34" charset="0"/>
                </a:rPr>
                <a:t> bnd_topo       = '/glade/scratch/patc/AMWG_DEMO_FEB21/AMWG_REPO//ne0np4.SAMGRID01.ne30x4//topo/</a:t>
              </a:r>
            </a:p>
            <a:p>
              <a:r>
                <a:rPr lang="en-US" sz="1000" dirty="0">
                  <a:latin typeface="Calibri" panose="020F0502020204030204" pitchFamily="34" charset="0"/>
                  <a:cs typeface="Calibri" panose="020F0502020204030204" pitchFamily="34" charset="0"/>
                </a:rPr>
                <a:t>                              topo_ne0np4.SAMGRID01.ne30x4_nc3000_Co060_Fi001_MulG_PF_RR_Nsw042_210207.nc'</a:t>
              </a:r>
            </a:p>
            <a:p>
              <a:r>
                <a:rPr lang="en-US" sz="1000" dirty="0">
                  <a:latin typeface="Calibri" panose="020F0502020204030204" pitchFamily="34" charset="0"/>
                  <a:cs typeface="Calibri" panose="020F0502020204030204" pitchFamily="34" charset="0"/>
                </a:rPr>
                <a:t> ncdata         = '/glade/scratch/patc/AMWG_DEMO_FEB21/AMWG_REPO//ne0np4.SAMGRID01.ne30x4//inic/</a:t>
              </a:r>
            </a:p>
            <a:p>
              <a:r>
                <a:rPr lang="en-US" sz="1000" dirty="0">
                  <a:latin typeface="Calibri" panose="020F0502020204030204" pitchFamily="34" charset="0"/>
                  <a:cs typeface="Calibri" panose="020F0502020204030204" pitchFamily="34" charset="0"/>
                </a:rPr>
                <a:t>                               cami-mam4_0000-01-01_ne0np4.SAMGRID01.ne30x4_L32_c210207.nc'</a:t>
              </a:r>
            </a:p>
            <a:p>
              <a:r>
                <a:rPr lang="en-US" sz="1000" dirty="0">
                  <a:latin typeface="Calibri" panose="020F0502020204030204" pitchFamily="34" charset="0"/>
                  <a:cs typeface="Calibri" panose="020F0502020204030204" pitchFamily="34" charset="0"/>
                </a:rPr>
                <a:t>/</a:t>
              </a:r>
            </a:p>
          </p:txBody>
        </p:sp>
        <p:sp>
          <p:nvSpPr>
            <p:cNvPr id="11" name="TextBox 10">
              <a:extLst>
                <a:ext uri="{FF2B5EF4-FFF2-40B4-BE49-F238E27FC236}">
                  <a16:creationId xmlns:a16="http://schemas.microsoft.com/office/drawing/2014/main" id="{9D991A8D-9A77-EF44-88F0-0522920317B4}"/>
                </a:ext>
              </a:extLst>
            </p:cNvPr>
            <p:cNvSpPr txBox="1"/>
            <p:nvPr/>
          </p:nvSpPr>
          <p:spPr>
            <a:xfrm>
              <a:off x="10502900" y="1644226"/>
              <a:ext cx="1231900" cy="307777"/>
            </a:xfrm>
            <a:prstGeom prst="rect">
              <a:avLst/>
            </a:prstGeom>
            <a:solidFill>
              <a:schemeClr val="accent3">
                <a:lumMod val="50000"/>
                <a:alpha val="50000"/>
              </a:schemeClr>
            </a:solidFill>
            <a:ln>
              <a:solidFill>
                <a:schemeClr val="accent1">
                  <a:shade val="50000"/>
                </a:schemeClr>
              </a:solidFill>
            </a:ln>
          </p:spPr>
          <p:txBody>
            <a:bodyPr wrap="square" rtlCol="0">
              <a:spAutoFit/>
            </a:bodyPr>
            <a:lstStyle/>
            <a:p>
              <a:r>
                <a:rPr lang="en-US" dirty="0"/>
                <a:t>user_nl_cam</a:t>
              </a:r>
            </a:p>
          </p:txBody>
        </p:sp>
      </p:grpSp>
      <p:sp>
        <p:nvSpPr>
          <p:cNvPr id="13" name="TextBox 12">
            <a:extLst>
              <a:ext uri="{FF2B5EF4-FFF2-40B4-BE49-F238E27FC236}">
                <a16:creationId xmlns:a16="http://schemas.microsoft.com/office/drawing/2014/main" id="{C77CE9C5-289C-514E-82F6-D9B5C0588C7D}"/>
              </a:ext>
            </a:extLst>
          </p:cNvPr>
          <p:cNvSpPr txBox="1"/>
          <p:nvPr/>
        </p:nvSpPr>
        <p:spPr>
          <a:xfrm>
            <a:off x="609600" y="804456"/>
            <a:ext cx="4699000" cy="738664"/>
          </a:xfrm>
          <a:prstGeom prst="rect">
            <a:avLst/>
          </a:prstGeom>
          <a:noFill/>
        </p:spPr>
        <p:txBody>
          <a:bodyPr wrap="square" rtlCol="0">
            <a:spAutoFit/>
          </a:bodyPr>
          <a:lstStyle/>
          <a:p>
            <a:r>
              <a:rPr lang="en-US" dirty="0"/>
              <a:t>Once the users has established acceptable parameters values, the files in the REPO directory must be edited to establish them as the defaults. </a:t>
            </a:r>
          </a:p>
        </p:txBody>
      </p:sp>
      <p:grpSp>
        <p:nvGrpSpPr>
          <p:cNvPr id="15" name="Group 14">
            <a:extLst>
              <a:ext uri="{FF2B5EF4-FFF2-40B4-BE49-F238E27FC236}">
                <a16:creationId xmlns:a16="http://schemas.microsoft.com/office/drawing/2014/main" id="{DAB290D7-C181-604E-B726-6E937CC89F80}"/>
              </a:ext>
            </a:extLst>
          </p:cNvPr>
          <p:cNvGrpSpPr/>
          <p:nvPr/>
        </p:nvGrpSpPr>
        <p:grpSpPr>
          <a:xfrm>
            <a:off x="731095" y="2445843"/>
            <a:ext cx="4125810" cy="3785652"/>
            <a:chOff x="1030390" y="1765940"/>
            <a:chExt cx="4125810" cy="3785652"/>
          </a:xfrm>
        </p:grpSpPr>
        <p:sp>
          <p:nvSpPr>
            <p:cNvPr id="8" name="TextBox 7">
              <a:extLst>
                <a:ext uri="{FF2B5EF4-FFF2-40B4-BE49-F238E27FC236}">
                  <a16:creationId xmlns:a16="http://schemas.microsoft.com/office/drawing/2014/main" id="{D2FD6A72-0676-FF44-9BEE-996D7AFACBA6}"/>
                </a:ext>
              </a:extLst>
            </p:cNvPr>
            <p:cNvSpPr txBox="1"/>
            <p:nvPr/>
          </p:nvSpPr>
          <p:spPr>
            <a:xfrm>
              <a:off x="1030390" y="2073717"/>
              <a:ext cx="4125810" cy="3477875"/>
            </a:xfrm>
            <a:prstGeom prst="rect">
              <a:avLst/>
            </a:prstGeom>
            <a:noFill/>
            <a:ln>
              <a:solidFill>
                <a:schemeClr val="accent1"/>
              </a:solidFill>
            </a:ln>
          </p:spPr>
          <p:txBody>
            <a:bodyPr wrap="square" rtlCol="0">
              <a:spAutoFit/>
            </a:bodyPr>
            <a:lstStyle/>
            <a:p>
              <a:r>
                <a:rPr lang="en-US" sz="1000" dirty="0"/>
                <a:t>#-----------------------------------------------------------------</a:t>
              </a:r>
            </a:p>
            <a:p>
              <a:r>
                <a:rPr lang="en-US" sz="1000" dirty="0"/>
                <a:t># Set the default time step here:</a:t>
              </a:r>
            </a:p>
            <a:p>
              <a:r>
                <a:rPr lang="en-US" sz="1000" dirty="0"/>
                <a:t>#</a:t>
              </a:r>
            </a:p>
            <a:p>
              <a:r>
                <a:rPr lang="en-US" sz="1000" dirty="0"/>
                <a:t>#       ATM_NCPL=48    </a:t>
              </a:r>
              <a:r>
                <a:rPr lang="en-US" sz="1000" dirty="0">
                  <a:sym typeface="Wingdings" pitchFamily="2" charset="2"/>
                </a:rPr>
                <a:t>&lt;--&gt; 1800 sec timestep</a:t>
              </a:r>
            </a:p>
            <a:p>
              <a:r>
                <a:rPr lang="en-US" sz="1000" dirty="0"/>
                <a:t>#       ATM_NCPL=96    </a:t>
              </a:r>
              <a:r>
                <a:rPr lang="en-US" sz="1000" dirty="0">
                  <a:sym typeface="Wingdings" pitchFamily="2" charset="2"/>
                </a:rPr>
                <a:t>&lt;--&gt;   900 sec timestep</a:t>
              </a:r>
            </a:p>
            <a:p>
              <a:r>
                <a:rPr lang="en-US" sz="1000" dirty="0"/>
                <a:t>#       ATM_NCPL=144   </a:t>
              </a:r>
              <a:r>
                <a:rPr lang="en-US" sz="1000" dirty="0">
                  <a:sym typeface="Wingdings" pitchFamily="2" charset="2"/>
                </a:rPr>
                <a:t>&lt;--&gt;  600 sec timestep</a:t>
              </a:r>
            </a:p>
            <a:p>
              <a:r>
                <a:rPr lang="en-US" sz="1000" dirty="0"/>
                <a:t>#       ATM_NCPL=288   </a:t>
              </a:r>
              <a:r>
                <a:rPr lang="en-US" sz="1000" dirty="0">
                  <a:sym typeface="Wingdings" pitchFamily="2" charset="2"/>
                </a:rPr>
                <a:t>&lt;--&gt;  300 sec timestep</a:t>
              </a:r>
            </a:p>
            <a:p>
              <a:r>
                <a:rPr lang="en-US" sz="1000" dirty="0">
                  <a:sym typeface="Wingdings" pitchFamily="2" charset="2"/>
                </a:rPr>
                <a:t># notice a pattern?</a:t>
              </a:r>
            </a:p>
            <a:p>
              <a:r>
                <a:rPr lang="en-US" sz="1000" dirty="0">
                  <a:sym typeface="Wingdings" pitchFamily="2" charset="2"/>
                </a:rPr>
                <a:t>#----------------------------------------------------------------</a:t>
              </a:r>
            </a:p>
            <a:p>
              <a:r>
                <a:rPr lang="en-US" sz="1000" dirty="0">
                  <a:sym typeface="Wingdings" pitchFamily="2" charset="2"/>
                </a:rPr>
                <a:t>./xmlchange ATM_NCPL=144</a:t>
              </a:r>
            </a:p>
            <a:p>
              <a:endParaRPr lang="en-US" sz="1000" dirty="0">
                <a:sym typeface="Wingdings" pitchFamily="2" charset="2"/>
              </a:endParaRPr>
            </a:p>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 Set the default pelayout:</a:t>
              </a:r>
            </a:p>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./xmlchange NTASKS_ATM=1080</a:t>
              </a:r>
            </a:p>
            <a:p>
              <a:r>
                <a:rPr lang="en-US" sz="1000" dirty="0">
                  <a:latin typeface="Calibri" panose="020F0502020204030204" pitchFamily="34" charset="0"/>
                  <a:cs typeface="Calibri" panose="020F0502020204030204" pitchFamily="34" charset="0"/>
                </a:rPr>
                <a:t>./xmlchange NTASKS_CPL=1080</a:t>
              </a:r>
            </a:p>
            <a:p>
              <a:r>
                <a:rPr lang="en-US" sz="1000" dirty="0">
                  <a:latin typeface="Calibri" panose="020F0502020204030204" pitchFamily="34" charset="0"/>
                  <a:cs typeface="Calibri" panose="020F0502020204030204" pitchFamily="34" charset="0"/>
                </a:rPr>
                <a:t>./xmlchange NTASKS_LND=1080</a:t>
              </a:r>
            </a:p>
            <a:p>
              <a:r>
                <a:rPr lang="en-US" sz="1000" dirty="0">
                  <a:latin typeface="Calibri" panose="020F0502020204030204" pitchFamily="34" charset="0"/>
                  <a:cs typeface="Calibri" panose="020F0502020204030204" pitchFamily="34" charset="0"/>
                </a:rPr>
                <a:t>./xmlchange NTASKS_ICE=1080</a:t>
              </a:r>
            </a:p>
            <a:p>
              <a:r>
                <a:rPr lang="en-US" sz="1000" dirty="0">
                  <a:latin typeface="Calibri" panose="020F0502020204030204" pitchFamily="34" charset="0"/>
                  <a:cs typeface="Calibri" panose="020F0502020204030204" pitchFamily="34" charset="0"/>
                </a:rPr>
                <a:t>./xmlchange NTASKS_OCN=1080</a:t>
              </a:r>
            </a:p>
            <a:p>
              <a:r>
                <a:rPr lang="en-US" sz="1000" dirty="0">
                  <a:latin typeface="Calibri" panose="020F0502020204030204" pitchFamily="34" charset="0"/>
                  <a:cs typeface="Calibri" panose="020F0502020204030204" pitchFamily="34" charset="0"/>
                </a:rPr>
                <a:t>./xmlchange NTASKS_ROF=1080</a:t>
              </a:r>
            </a:p>
            <a:p>
              <a:r>
                <a:rPr lang="en-US" sz="1000" dirty="0">
                  <a:latin typeface="Calibri" panose="020F0502020204030204" pitchFamily="34" charset="0"/>
                  <a:cs typeface="Calibri" panose="020F0502020204030204" pitchFamily="34" charset="0"/>
                </a:rPr>
                <a:t>./xmlchange NTASKS_GLC=1080</a:t>
              </a:r>
            </a:p>
            <a:p>
              <a:r>
                <a:rPr lang="en-US" sz="1000" dirty="0">
                  <a:latin typeface="Calibri" panose="020F0502020204030204" pitchFamily="34" charset="0"/>
                  <a:cs typeface="Calibri" panose="020F0502020204030204" pitchFamily="34" charset="0"/>
                </a:rPr>
                <a:t>./xmlchange NTASKS_WAV=1080</a:t>
              </a:r>
            </a:p>
          </p:txBody>
        </p:sp>
        <p:sp>
          <p:nvSpPr>
            <p:cNvPr id="14" name="TextBox 13">
              <a:extLst>
                <a:ext uri="{FF2B5EF4-FFF2-40B4-BE49-F238E27FC236}">
                  <a16:creationId xmlns:a16="http://schemas.microsoft.com/office/drawing/2014/main" id="{96D4103A-F127-BD4A-A029-991CD3ED8302}"/>
                </a:ext>
              </a:extLst>
            </p:cNvPr>
            <p:cNvSpPr txBox="1"/>
            <p:nvPr/>
          </p:nvSpPr>
          <p:spPr>
            <a:xfrm>
              <a:off x="3583090" y="1765940"/>
              <a:ext cx="1573110" cy="307777"/>
            </a:xfrm>
            <a:prstGeom prst="rect">
              <a:avLst/>
            </a:prstGeom>
            <a:solidFill>
              <a:schemeClr val="accent3">
                <a:lumMod val="50000"/>
                <a:alpha val="50000"/>
              </a:schemeClr>
            </a:solidFill>
            <a:ln>
              <a:solidFill>
                <a:schemeClr val="accent1">
                  <a:shade val="50000"/>
                </a:schemeClr>
              </a:solidFill>
            </a:ln>
          </p:spPr>
          <p:txBody>
            <a:bodyPr wrap="square" rtlCol="0">
              <a:spAutoFit/>
            </a:bodyPr>
            <a:lstStyle/>
            <a:p>
              <a:r>
                <a:rPr lang="en-US" dirty="0"/>
                <a:t>shell_commands</a:t>
              </a:r>
            </a:p>
          </p:txBody>
        </p:sp>
      </p:grpSp>
      <p:sp>
        <p:nvSpPr>
          <p:cNvPr id="16" name="TextBox 15">
            <a:extLst>
              <a:ext uri="{FF2B5EF4-FFF2-40B4-BE49-F238E27FC236}">
                <a16:creationId xmlns:a16="http://schemas.microsoft.com/office/drawing/2014/main" id="{8F1DFEC9-B120-C347-B953-19C03A015B43}"/>
              </a:ext>
            </a:extLst>
          </p:cNvPr>
          <p:cNvSpPr txBox="1"/>
          <p:nvPr/>
        </p:nvSpPr>
        <p:spPr>
          <a:xfrm>
            <a:off x="5207000" y="4600426"/>
            <a:ext cx="5499100" cy="307777"/>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dirty="0">
                <a:solidFill>
                  <a:schemeClr val="accent3">
                    <a:lumMod val="50000"/>
                  </a:schemeClr>
                </a:solidFill>
              </a:rPr>
              <a:t>user_nl_clm </a:t>
            </a:r>
            <a:r>
              <a:rPr lang="en-US" dirty="0"/>
              <a:t>file contains the default </a:t>
            </a:r>
            <a:r>
              <a:rPr lang="en-US" dirty="0">
                <a:solidFill>
                  <a:srgbClr val="C00000"/>
                </a:solidFill>
              </a:rPr>
              <a:t>fsurdat</a:t>
            </a:r>
            <a:r>
              <a:rPr lang="en-US" dirty="0"/>
              <a:t> file for the grid.</a:t>
            </a:r>
          </a:p>
        </p:txBody>
      </p:sp>
      <p:sp>
        <p:nvSpPr>
          <p:cNvPr id="17" name="TextBox 16">
            <a:extLst>
              <a:ext uri="{FF2B5EF4-FFF2-40B4-BE49-F238E27FC236}">
                <a16:creationId xmlns:a16="http://schemas.microsoft.com/office/drawing/2014/main" id="{FA671777-ECED-5746-AD52-A8180D0A5501}"/>
              </a:ext>
            </a:extLst>
          </p:cNvPr>
          <p:cNvSpPr txBox="1"/>
          <p:nvPr/>
        </p:nvSpPr>
        <p:spPr>
          <a:xfrm>
            <a:off x="10744200" y="4601915"/>
            <a:ext cx="1231900" cy="307777"/>
          </a:xfrm>
          <a:prstGeom prst="rect">
            <a:avLst/>
          </a:prstGeom>
          <a:solidFill>
            <a:schemeClr val="accent3">
              <a:lumMod val="50000"/>
              <a:alpha val="50000"/>
            </a:schemeClr>
          </a:solidFill>
          <a:ln>
            <a:solidFill>
              <a:schemeClr val="accent1">
                <a:shade val="50000"/>
              </a:schemeClr>
            </a:solidFill>
          </a:ln>
        </p:spPr>
        <p:txBody>
          <a:bodyPr wrap="square" rtlCol="0">
            <a:spAutoFit/>
          </a:bodyPr>
          <a:lstStyle/>
          <a:p>
            <a:r>
              <a:rPr lang="en-US" dirty="0"/>
              <a:t>user_nl_clm</a:t>
            </a:r>
          </a:p>
        </p:txBody>
      </p:sp>
      <p:sp>
        <p:nvSpPr>
          <p:cNvPr id="18" name="TextBox 17">
            <a:extLst>
              <a:ext uri="{FF2B5EF4-FFF2-40B4-BE49-F238E27FC236}">
                <a16:creationId xmlns:a16="http://schemas.microsoft.com/office/drawing/2014/main" id="{1473BBCB-C149-774C-B071-47F57AB3472B}"/>
              </a:ext>
            </a:extLst>
          </p:cNvPr>
          <p:cNvSpPr txBox="1"/>
          <p:nvPr/>
        </p:nvSpPr>
        <p:spPr>
          <a:xfrm>
            <a:off x="5511800" y="4905883"/>
            <a:ext cx="6477000" cy="1323439"/>
          </a:xfrm>
          <a:prstGeom prst="rect">
            <a:avLst/>
          </a:prstGeom>
          <a:noFill/>
          <a:ln>
            <a:solidFill>
              <a:schemeClr val="accent1"/>
            </a:solidFill>
          </a:ln>
        </p:spPr>
        <p:txBody>
          <a:bodyPr wrap="square" rtlCol="0">
            <a:spAutoFit/>
          </a:bodyPr>
          <a:lstStyle/>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 Comment out the fsurdat file you need to use:</a:t>
            </a:r>
          </a:p>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 fsurdat = '/glade/scratch/patc/AMWG_DEMO_FEB21/AMWG_REPO//ne0np4.SAMGRID01.ne30x4//clm_surfdata_5_0/</a:t>
            </a:r>
          </a:p>
          <a:p>
            <a:r>
              <a:rPr lang="en-US" sz="1000" dirty="0">
                <a:latin typeface="Calibri" panose="020F0502020204030204" pitchFamily="34" charset="0"/>
                <a:cs typeface="Calibri" panose="020F0502020204030204" pitchFamily="34" charset="0"/>
              </a:rPr>
              <a:t>!                     surfdata_ne0np4.SAMGRID01.ne30x4_hist_16pfts_Irrig_CMIP6_simyr2000_c210207.nc'</a:t>
            </a:r>
          </a:p>
          <a:p>
            <a:r>
              <a:rPr lang="en-US" sz="1000" dirty="0">
                <a:latin typeface="Calibri" panose="020F0502020204030204" pitchFamily="34" charset="0"/>
                <a:cs typeface="Calibri" panose="020F0502020204030204" pitchFamily="34" charset="0"/>
              </a:rPr>
              <a:t>fsurdat = '/glade/scratch/patc/AMWG_DEMO_FEB21/AMWG_REPO//ne0np4.SAMGRID01.ne30x4//clm_surfdata_5_0/</a:t>
            </a:r>
          </a:p>
          <a:p>
            <a:r>
              <a:rPr lang="en-US" sz="1000" dirty="0">
                <a:latin typeface="Calibri" panose="020F0502020204030204" pitchFamily="34" charset="0"/>
                <a:cs typeface="Calibri" panose="020F0502020204030204" pitchFamily="34" charset="0"/>
              </a:rPr>
              <a:t>                       surfdata_ne0np4.SAMGRID01.ne30x4_hist_16pfts_Irrig_CMIP6_simyr1850_c210207.nc'</a:t>
            </a:r>
          </a:p>
          <a:p>
            <a:r>
              <a:rPr lang="en-US" sz="1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12761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0361"/>
          </a:xfrm>
        </p:spPr>
        <p:txBody>
          <a:bodyPr/>
          <a:lstStyle/>
          <a:p>
            <a:pPr algn="l"/>
            <a:r>
              <a:rPr lang="en-US" dirty="0">
                <a:latin typeface="Calibri" panose="020F0502020204030204" pitchFamily="34" charset="0"/>
                <a:cs typeface="Calibri" panose="020F0502020204030204" pitchFamily="34" charset="0"/>
              </a:rPr>
              <a:t>(6) Additional Steps</a:t>
            </a:r>
          </a:p>
        </p:txBody>
      </p:sp>
      <p:sp>
        <p:nvSpPr>
          <p:cNvPr id="3" name="TextBox 2">
            <a:extLst>
              <a:ext uri="{FF2B5EF4-FFF2-40B4-BE49-F238E27FC236}">
                <a16:creationId xmlns:a16="http://schemas.microsoft.com/office/drawing/2014/main" id="{876F4DA3-B38C-4C4A-AF7E-107CE39E369B}"/>
              </a:ext>
            </a:extLst>
          </p:cNvPr>
          <p:cNvSpPr txBox="1"/>
          <p:nvPr/>
        </p:nvSpPr>
        <p:spPr>
          <a:xfrm>
            <a:off x="457201" y="914400"/>
            <a:ext cx="3937000" cy="307777"/>
          </a:xfrm>
          <a:prstGeom prst="rect">
            <a:avLst/>
          </a:prstGeom>
          <a:noFill/>
        </p:spPr>
        <p:txBody>
          <a:bodyPr wrap="square" rtlCol="0">
            <a:spAutoFit/>
          </a:bodyPr>
          <a:lstStyle/>
          <a:p>
            <a:r>
              <a:rPr lang="en-US" b="1" u="sng" dirty="0"/>
              <a:t>Spin Up Initial State From The Initial Default </a:t>
            </a:r>
          </a:p>
        </p:txBody>
      </p:sp>
      <p:sp>
        <p:nvSpPr>
          <p:cNvPr id="4" name="TextBox 3">
            <a:extLst>
              <a:ext uri="{FF2B5EF4-FFF2-40B4-BE49-F238E27FC236}">
                <a16:creationId xmlns:a16="http://schemas.microsoft.com/office/drawing/2014/main" id="{1808E2F3-5EC7-1148-ACF3-BDDAEE8D90E8}"/>
              </a:ext>
            </a:extLst>
          </p:cNvPr>
          <p:cNvSpPr txBox="1"/>
          <p:nvPr/>
        </p:nvSpPr>
        <p:spPr>
          <a:xfrm>
            <a:off x="457200" y="2705100"/>
            <a:ext cx="9267567" cy="307777"/>
          </a:xfrm>
          <a:prstGeom prst="rect">
            <a:avLst/>
          </a:prstGeom>
          <a:noFill/>
        </p:spPr>
        <p:txBody>
          <a:bodyPr wrap="square" rtlCol="0">
            <a:spAutoFit/>
          </a:bodyPr>
          <a:lstStyle/>
          <a:p>
            <a:r>
              <a:rPr lang="en-US" b="1" u="sng" dirty="0"/>
              <a:t>Process Emissions Data For The New Grid.</a:t>
            </a:r>
          </a:p>
        </p:txBody>
      </p:sp>
      <p:sp>
        <p:nvSpPr>
          <p:cNvPr id="5" name="TextBox 4">
            <a:extLst>
              <a:ext uri="{FF2B5EF4-FFF2-40B4-BE49-F238E27FC236}">
                <a16:creationId xmlns:a16="http://schemas.microsoft.com/office/drawing/2014/main" id="{655C2079-ABB7-7046-9FA9-3EB9A281C9BA}"/>
              </a:ext>
            </a:extLst>
          </p:cNvPr>
          <p:cNvSpPr txBox="1"/>
          <p:nvPr/>
        </p:nvSpPr>
        <p:spPr>
          <a:xfrm>
            <a:off x="1310719" y="1364830"/>
            <a:ext cx="7560527" cy="1169551"/>
          </a:xfrm>
          <a:prstGeom prst="rect">
            <a:avLst/>
          </a:prstGeom>
          <a:noFill/>
        </p:spPr>
        <p:txBody>
          <a:bodyPr wrap="square" rtlCol="0">
            <a:spAutoFit/>
          </a:bodyPr>
          <a:lstStyle/>
          <a:p>
            <a:pPr marL="285750" indent="-285750">
              <a:buFont typeface="Arial" panose="020B0604020202020204" pitchFamily="34" charset="0"/>
              <a:buChar char="•"/>
            </a:pPr>
            <a:r>
              <a:rPr lang="en-US" dirty="0"/>
              <a:t>If the user is not interested in spinning up the initial model state, then they should try to use the highest resolution uniform resolution source file as is available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&lt;MUSICA&gt;/IPT/Initial_conditions/ directory has a script for interpolating spun up model states onto the new grid</a:t>
            </a:r>
          </a:p>
        </p:txBody>
      </p:sp>
      <p:sp>
        <p:nvSpPr>
          <p:cNvPr id="6" name="TextBox 5">
            <a:extLst>
              <a:ext uri="{FF2B5EF4-FFF2-40B4-BE49-F238E27FC236}">
                <a16:creationId xmlns:a16="http://schemas.microsoft.com/office/drawing/2014/main" id="{A31BAC56-8E28-ED42-A7B9-924ABF8DD295}"/>
              </a:ext>
            </a:extLst>
          </p:cNvPr>
          <p:cNvSpPr txBox="1"/>
          <p:nvPr/>
        </p:nvSpPr>
        <p:spPr>
          <a:xfrm>
            <a:off x="1310719" y="3292277"/>
            <a:ext cx="7792535" cy="2462213"/>
          </a:xfrm>
          <a:prstGeom prst="rect">
            <a:avLst/>
          </a:prstGeom>
          <a:noFill/>
        </p:spPr>
        <p:txBody>
          <a:bodyPr wrap="square" rtlCol="0">
            <a:spAutoFit/>
          </a:bodyPr>
          <a:lstStyle/>
          <a:p>
            <a:pPr marL="285750" indent="-285750">
              <a:buFont typeface="Arial" panose="020B0604020202020204" pitchFamily="34" charset="0"/>
              <a:buChar char="•"/>
            </a:pPr>
            <a:r>
              <a:rPr lang="en-US" dirty="0"/>
              <a:t>You can run the model without regridding the emissions  for preliminary tests. In this case the model will interpolate values from the default grid.  (NON-CONSERVATIVE)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Prior to running the model for meaningful results, the emissions should be conservatively regridded using the grid files for the new refined mesh:</a:t>
            </a:r>
          </a:p>
          <a:p>
            <a:pPr lvl="2"/>
            <a:endParaRPr lang="en-US" dirty="0"/>
          </a:p>
          <a:p>
            <a:pPr lvl="2"/>
            <a:r>
              <a:rPr lang="en-US" dirty="0">
                <a:solidFill>
                  <a:srgbClr val="C00000"/>
                </a:solidFill>
              </a:rPr>
              <a:t>                                  /path/to/my/repo/ne0np4.SAMGRID01.ne30x4/grids/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See the MUSICA wiki for details:</a:t>
            </a:r>
          </a:p>
          <a:p>
            <a:pPr lvl="2"/>
            <a:r>
              <a:rPr lang="en-US" dirty="0"/>
              <a:t>	</a:t>
            </a:r>
          </a:p>
          <a:p>
            <a:pPr lvl="2"/>
            <a:r>
              <a:rPr lang="en-US" dirty="0">
                <a:solidFill>
                  <a:schemeClr val="accent1"/>
                </a:solidFill>
              </a:rPr>
              <a:t>                                  https://wiki.ucar.edu/display/MUSICA/Regridding_emissions</a:t>
            </a:r>
          </a:p>
        </p:txBody>
      </p:sp>
    </p:spTree>
    <p:extLst>
      <p:ext uri="{BB962C8B-B14F-4D97-AF65-F5344CB8AC3E}">
        <p14:creationId xmlns:p14="http://schemas.microsoft.com/office/powerpoint/2010/main" val="164212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0361"/>
          </a:xfrm>
        </p:spPr>
        <p:txBody>
          <a:bodyPr/>
          <a:lstStyle/>
          <a:p>
            <a:pPr algn="l"/>
            <a:r>
              <a:rPr lang="en-US" dirty="0">
                <a:latin typeface="Calibri" panose="020F0502020204030204" pitchFamily="34" charset="0"/>
                <a:cs typeface="Calibri" panose="020F0502020204030204" pitchFamily="34" charset="0"/>
              </a:rPr>
              <a:t>(6) Additional Steps</a:t>
            </a:r>
          </a:p>
        </p:txBody>
      </p:sp>
      <p:sp>
        <p:nvSpPr>
          <p:cNvPr id="3" name="TextBox 2">
            <a:extLst>
              <a:ext uri="{FF2B5EF4-FFF2-40B4-BE49-F238E27FC236}">
                <a16:creationId xmlns:a16="http://schemas.microsoft.com/office/drawing/2014/main" id="{D5A90C51-1CF7-144F-A3DC-5C5238083D86}"/>
              </a:ext>
            </a:extLst>
          </p:cNvPr>
          <p:cNvSpPr txBox="1"/>
          <p:nvPr/>
        </p:nvSpPr>
        <p:spPr>
          <a:xfrm>
            <a:off x="1567365" y="1543693"/>
            <a:ext cx="8414835" cy="2893100"/>
          </a:xfrm>
          <a:prstGeom prst="rect">
            <a:avLst/>
          </a:prstGeom>
          <a:noFill/>
        </p:spPr>
        <p:txBody>
          <a:bodyPr wrap="square" rtlCol="0">
            <a:spAutoFit/>
          </a:bodyPr>
          <a:lstStyle/>
          <a:p>
            <a:pPr marL="285750" indent="-285750">
              <a:buFont typeface="Arial" panose="020B0604020202020204" pitchFamily="34" charset="0"/>
              <a:buChar char="•"/>
            </a:pPr>
            <a:r>
              <a:rPr lang="en-US" dirty="0"/>
              <a:t>Files for creating nudging data can be found in the directory:</a:t>
            </a:r>
          </a:p>
          <a:p>
            <a:pPr marL="285750" indent="-285750">
              <a:buFont typeface="Arial" panose="020B0604020202020204" pitchFamily="34" charset="0"/>
              <a:buChar char="•"/>
            </a:pPr>
            <a:endParaRPr lang="en-US" dirty="0">
              <a:solidFill>
                <a:srgbClr val="FF0000"/>
              </a:solidFill>
            </a:endParaRPr>
          </a:p>
          <a:p>
            <a:r>
              <a:rPr lang="en-US" dirty="0">
                <a:solidFill>
                  <a:srgbClr val="FF0000"/>
                </a:solidFill>
              </a:rPr>
              <a:t>	</a:t>
            </a:r>
            <a:r>
              <a:rPr lang="en-US" dirty="0">
                <a:solidFill>
                  <a:srgbClr val="C00000"/>
                </a:solidFill>
              </a:rPr>
              <a:t>AMWG_DEMO_FEB21/src/IPT/Meterological_Reanalysis_Data/Spectral_element_dycore </a:t>
            </a:r>
          </a:p>
          <a:p>
            <a:pPr marL="285750" indent="-285750">
              <a:buFont typeface="Arial" panose="020B0604020202020204" pitchFamily="34" charset="0"/>
              <a:buChar char="•"/>
            </a:pPr>
            <a:endParaRPr lang="en-US" dirty="0">
              <a:solidFill>
                <a:srgbClr val="00B050"/>
              </a:solidFill>
            </a:endParaRPr>
          </a:p>
          <a:p>
            <a:pPr marL="285750" indent="-285750">
              <a:buFont typeface="Arial" panose="020B0604020202020204" pitchFamily="34" charset="0"/>
              <a:buChar char="•"/>
            </a:pPr>
            <a:r>
              <a:rPr lang="en-US" dirty="0"/>
              <a:t>Each directory has scripts used to process data for a different resolution. The </a:t>
            </a:r>
            <a:r>
              <a:rPr lang="en-US" dirty="0">
                <a:solidFill>
                  <a:srgbClr val="C00000"/>
                </a:solidFill>
              </a:rPr>
              <a:t>Gen_Data_NEWGRID </a:t>
            </a:r>
            <a:r>
              <a:rPr lang="en-US" dirty="0"/>
              <a:t>directory is a template that can be used to process data for a new VR grid.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 use MERRA2, then the files from one of these directories can be modified to use your new grid. If you use a different reanalysis product, then you can use the README as a guide to make changes for that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a bit clunky to have the resolutions in separate processing directories, but in the past there have been problems because of the way grid information has to be added in two separate files.  </a:t>
            </a:r>
          </a:p>
        </p:txBody>
      </p:sp>
      <p:sp>
        <p:nvSpPr>
          <p:cNvPr id="4" name="TextBox 3">
            <a:extLst>
              <a:ext uri="{FF2B5EF4-FFF2-40B4-BE49-F238E27FC236}">
                <a16:creationId xmlns:a16="http://schemas.microsoft.com/office/drawing/2014/main" id="{093FA026-0705-9C4A-B5D5-44015B82DE6F}"/>
              </a:ext>
            </a:extLst>
          </p:cNvPr>
          <p:cNvSpPr txBox="1"/>
          <p:nvPr/>
        </p:nvSpPr>
        <p:spPr>
          <a:xfrm>
            <a:off x="457200" y="914400"/>
            <a:ext cx="2858201" cy="307777"/>
          </a:xfrm>
          <a:prstGeom prst="rect">
            <a:avLst/>
          </a:prstGeom>
          <a:noFill/>
        </p:spPr>
        <p:txBody>
          <a:bodyPr wrap="square" rtlCol="0">
            <a:spAutoFit/>
          </a:bodyPr>
          <a:lstStyle/>
          <a:p>
            <a:r>
              <a:rPr lang="en-US" b="1" u="sng" dirty="0"/>
              <a:t>Processing Nudging Data</a:t>
            </a:r>
          </a:p>
        </p:txBody>
      </p:sp>
    </p:spTree>
    <p:extLst>
      <p:ext uri="{BB962C8B-B14F-4D97-AF65-F5344CB8AC3E}">
        <p14:creationId xmlns:p14="http://schemas.microsoft.com/office/powerpoint/2010/main" val="386391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9938"/>
          </a:xfrm>
        </p:spPr>
        <p:txBody>
          <a:bodyPr/>
          <a:lstStyle/>
          <a:p>
            <a:pPr algn="l"/>
            <a:r>
              <a:rPr lang="en-US" dirty="0"/>
              <a:t>Overview: Files in the Demo Directory</a:t>
            </a:r>
          </a:p>
        </p:txBody>
      </p:sp>
      <p:sp>
        <p:nvSpPr>
          <p:cNvPr id="3" name="TextBox 2">
            <a:extLst>
              <a:ext uri="{FF2B5EF4-FFF2-40B4-BE49-F238E27FC236}">
                <a16:creationId xmlns:a16="http://schemas.microsoft.com/office/drawing/2014/main" id="{7A66516E-89A5-544F-9428-E796BA3AA9CD}"/>
              </a:ext>
            </a:extLst>
          </p:cNvPr>
          <p:cNvSpPr txBox="1"/>
          <p:nvPr/>
        </p:nvSpPr>
        <p:spPr>
          <a:xfrm>
            <a:off x="1044057" y="1029054"/>
            <a:ext cx="9328242" cy="3108543"/>
          </a:xfrm>
          <a:prstGeom prst="rect">
            <a:avLst/>
          </a:prstGeom>
          <a:noFill/>
          <a:ln>
            <a:solidFill>
              <a:schemeClr val="accent1"/>
            </a:solidFill>
          </a:ln>
        </p:spPr>
        <p:txBody>
          <a:bodyPr wrap="square" rtlCol="0">
            <a:spAutoFit/>
          </a:bodyPr>
          <a:lstStyle/>
          <a:p>
            <a:r>
              <a:rPr lang="en-US" dirty="0">
                <a:latin typeface="Calibri" panose="020F0502020204030204" pitchFamily="34" charset="0"/>
                <a:cs typeface="Calibri" panose="020F0502020204030204" pitchFamily="34" charset="0"/>
              </a:rPr>
              <a:t>Support information is available in the  directory:</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/glade/scratch/patc/AMWG_DEMO_FEB21/</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This directory contains the source code and processed files for an example VR grid in which the base ne30 grid is refined to ne120 over the South American continent.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 directory contains:</a:t>
            </a:r>
          </a:p>
          <a:p>
            <a:r>
              <a:rPr lang="en-US" dirty="0">
                <a:latin typeface="Calibri" panose="020F0502020204030204" pitchFamily="34" charset="0"/>
                <a:cs typeface="Calibri" panose="020F0502020204030204" pitchFamily="34" charset="0"/>
              </a:rPr>
              <a:t>                         src/cesm2_2_rel/                                                       </a:t>
            </a:r>
            <a:r>
              <a:rPr lang="en-US" dirty="0">
                <a:solidFill>
                  <a:srgbClr val="C00000"/>
                </a:solidFill>
                <a:latin typeface="Calibri" panose="020F0502020204030204" pitchFamily="34" charset="0"/>
                <a:cs typeface="Calibri" panose="020F0502020204030204" pitchFamily="34" charset="0"/>
                <a:sym typeface="Wingdings" pitchFamily="2" charset="2"/>
              </a:rPr>
              <a:t> contains the CESM 2.2 release</a:t>
            </a:r>
            <a:endParaRPr lang="en-US" dirty="0">
              <a:solidFill>
                <a:srgbClr val="C00000"/>
              </a:solidFill>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src/Community_Mesh_Generation_Toolkit/       </a:t>
            </a:r>
            <a:r>
              <a:rPr lang="en-US" dirty="0">
                <a:solidFill>
                  <a:srgbClr val="C00000"/>
                </a:solidFill>
                <a:latin typeface="Calibri" panose="020F0502020204030204" pitchFamily="34" charset="0"/>
                <a:cs typeface="Calibri" panose="020F0502020204030204" pitchFamily="34" charset="0"/>
                <a:sym typeface="Wingdings" pitchFamily="2" charset="2"/>
              </a:rPr>
              <a:t> This contains the VRM toolkit</a:t>
            </a:r>
            <a:endParaRPr lang="en-US" dirty="0">
              <a:solidFill>
                <a:srgbClr val="C00000"/>
              </a:solidFill>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src/IPT/                                                                         </a:t>
            </a:r>
            <a:r>
              <a:rPr lang="en-US" dirty="0">
                <a:solidFill>
                  <a:srgbClr val="C00000"/>
                </a:solidFill>
                <a:latin typeface="Calibri" panose="020F0502020204030204" pitchFamily="34" charset="0"/>
                <a:cs typeface="Calibri" panose="020F0502020204030204" pitchFamily="34" charset="0"/>
                <a:sym typeface="Wingdings" pitchFamily="2" charset="2"/>
              </a:rPr>
              <a:t> Code for processing Emissions and Nudging data</a:t>
            </a:r>
            <a:endParaRPr lang="en-US" dirty="0">
              <a:solidFill>
                <a:srgbClr val="C00000"/>
              </a:solidFill>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Demo_Files/                                                                </a:t>
            </a:r>
            <a:r>
              <a:rPr lang="en-US" dirty="0">
                <a:solidFill>
                  <a:srgbClr val="C00000"/>
                </a:solidFill>
                <a:latin typeface="Calibri" panose="020F0502020204030204" pitchFamily="34" charset="0"/>
                <a:cs typeface="Calibri" panose="020F0502020204030204" pitchFamily="34" charset="0"/>
                <a:sym typeface="Wingdings" pitchFamily="2" charset="2"/>
              </a:rPr>
              <a:t> step-by-step NOTES for creating a grid</a:t>
            </a:r>
            <a:endParaRPr lang="en-US" dirty="0">
              <a:solidFill>
                <a:srgbClr val="FF0000"/>
              </a:solidFill>
              <a:latin typeface="Calibri" panose="020F0502020204030204" pitchFamily="34" charset="0"/>
              <a:cs typeface="Calibri" panose="020F0502020204030204" pitchFamily="34" charset="0"/>
              <a:sym typeface="Wingdings" pitchFamily="2" charset="2"/>
            </a:endParaRPr>
          </a:p>
          <a:p>
            <a:r>
              <a:rPr lang="en-US" dirty="0">
                <a:latin typeface="Calibri" panose="020F0502020204030204" pitchFamily="34" charset="0"/>
                <a:cs typeface="Calibri" panose="020F0502020204030204" pitchFamily="34" charset="0"/>
              </a:rPr>
              <a:t>                         cases/                                                                            </a:t>
            </a:r>
            <a:r>
              <a:rPr lang="en-US" dirty="0">
                <a:solidFill>
                  <a:srgbClr val="C00000"/>
                </a:solidFill>
                <a:latin typeface="Calibri" panose="020F0502020204030204" pitchFamily="34" charset="0"/>
                <a:cs typeface="Calibri" panose="020F0502020204030204" pitchFamily="34" charset="0"/>
                <a:sym typeface="Wingdings" pitchFamily="2" charset="2"/>
              </a:rPr>
              <a:t> Case directories for testing the new grid</a:t>
            </a:r>
          </a:p>
          <a:p>
            <a:r>
              <a:rPr lang="en-US" dirty="0">
                <a:latin typeface="Calibri" panose="020F0502020204030204" pitchFamily="34" charset="0"/>
                <a:cs typeface="Calibri" panose="020F0502020204030204" pitchFamily="34" charset="0"/>
              </a:rPr>
              <a:t>                         AMWG_REPO/                                                            </a:t>
            </a:r>
            <a:r>
              <a:rPr lang="en-US" dirty="0">
                <a:solidFill>
                  <a:srgbClr val="C00000"/>
                </a:solidFill>
                <a:latin typeface="Calibri" panose="020F0502020204030204" pitchFamily="34" charset="0"/>
                <a:cs typeface="Calibri" panose="020F0502020204030204" pitchFamily="34" charset="0"/>
                <a:sym typeface="Wingdings" pitchFamily="2" charset="2"/>
              </a:rPr>
              <a:t> Repository for VR grids that will be created</a:t>
            </a:r>
          </a:p>
        </p:txBody>
      </p:sp>
      <p:sp>
        <p:nvSpPr>
          <p:cNvPr id="5" name="TextBox 4">
            <a:extLst>
              <a:ext uri="{FF2B5EF4-FFF2-40B4-BE49-F238E27FC236}">
                <a16:creationId xmlns:a16="http://schemas.microsoft.com/office/drawing/2014/main" id="{B9415969-676E-1946-90C6-131793FA3504}"/>
              </a:ext>
            </a:extLst>
          </p:cNvPr>
          <p:cNvSpPr txBox="1"/>
          <p:nvPr/>
        </p:nvSpPr>
        <p:spPr>
          <a:xfrm>
            <a:off x="1044057" y="4253924"/>
            <a:ext cx="4794763" cy="1600438"/>
          </a:xfrm>
          <a:prstGeom prst="rect">
            <a:avLst/>
          </a:prstGeom>
          <a:noFill/>
          <a:ln>
            <a:solidFill>
              <a:schemeClr val="accent1"/>
            </a:solidFill>
          </a:ln>
        </p:spPr>
        <p:txBody>
          <a:bodyPr wrap="square" rtlCol="0">
            <a:spAutoFit/>
          </a:bodyPr>
          <a:lstStyle/>
          <a:p>
            <a:r>
              <a:rPr lang="en-US" b="1" u="sng" dirty="0"/>
              <a:t>Mac Users can download a VRM_Editor app:</a:t>
            </a:r>
          </a:p>
          <a:p>
            <a:endParaRPr lang="en-US" dirty="0"/>
          </a:p>
          <a:p>
            <a:r>
              <a:rPr lang="en-US" dirty="0"/>
              <a:t>cd    VRM_tools/VRM_Editor/MAC_exe/</a:t>
            </a:r>
          </a:p>
          <a:p>
            <a:r>
              <a:rPr lang="en-US" dirty="0"/>
              <a:t>scp   Xfer_VRM_ForMac.tar        my.mac.edu:~/Desktop</a:t>
            </a:r>
          </a:p>
          <a:p>
            <a:endParaRPr lang="en-US" dirty="0"/>
          </a:p>
          <a:p>
            <a:r>
              <a:rPr lang="en-US" dirty="0"/>
              <a:t>The tar file contains VRM_Editor.app that will run on current Mac OS’s</a:t>
            </a:r>
          </a:p>
        </p:txBody>
      </p:sp>
    </p:spTree>
    <p:extLst>
      <p:ext uri="{BB962C8B-B14F-4D97-AF65-F5344CB8AC3E}">
        <p14:creationId xmlns:p14="http://schemas.microsoft.com/office/powerpoint/2010/main" val="211130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0361"/>
          </a:xfrm>
        </p:spPr>
        <p:txBody>
          <a:bodyPr/>
          <a:lstStyle/>
          <a:p>
            <a:pPr algn="l"/>
            <a:r>
              <a:rPr lang="en-US" dirty="0">
                <a:latin typeface="Calibri" panose="020F0502020204030204" pitchFamily="34" charset="0"/>
                <a:cs typeface="Calibri" panose="020F0502020204030204" pitchFamily="34" charset="0"/>
              </a:rPr>
              <a:t>(6) Additional Steps</a:t>
            </a:r>
          </a:p>
        </p:txBody>
      </p:sp>
      <p:sp>
        <p:nvSpPr>
          <p:cNvPr id="3" name="TextBox 2">
            <a:extLst>
              <a:ext uri="{FF2B5EF4-FFF2-40B4-BE49-F238E27FC236}">
                <a16:creationId xmlns:a16="http://schemas.microsoft.com/office/drawing/2014/main" id="{AC0F2676-3E2B-224B-A209-581B6A7E12EF}"/>
              </a:ext>
            </a:extLst>
          </p:cNvPr>
          <p:cNvSpPr txBox="1"/>
          <p:nvPr/>
        </p:nvSpPr>
        <p:spPr>
          <a:xfrm>
            <a:off x="457200" y="914400"/>
            <a:ext cx="2858201" cy="307777"/>
          </a:xfrm>
          <a:prstGeom prst="rect">
            <a:avLst/>
          </a:prstGeom>
          <a:noFill/>
        </p:spPr>
        <p:txBody>
          <a:bodyPr wrap="square" rtlCol="0">
            <a:spAutoFit/>
          </a:bodyPr>
          <a:lstStyle/>
          <a:p>
            <a:r>
              <a:rPr lang="en-US" b="1" u="sng" dirty="0"/>
              <a:t>Processing Nudging Data</a:t>
            </a:r>
          </a:p>
        </p:txBody>
      </p:sp>
      <p:sp>
        <p:nvSpPr>
          <p:cNvPr id="4" name="TextBox 3">
            <a:extLst>
              <a:ext uri="{FF2B5EF4-FFF2-40B4-BE49-F238E27FC236}">
                <a16:creationId xmlns:a16="http://schemas.microsoft.com/office/drawing/2014/main" id="{447BCC63-F884-FE49-B714-22CE9DE069A7}"/>
              </a:ext>
            </a:extLst>
          </p:cNvPr>
          <p:cNvSpPr txBox="1"/>
          <p:nvPr/>
        </p:nvSpPr>
        <p:spPr>
          <a:xfrm>
            <a:off x="3285892" y="745123"/>
            <a:ext cx="8296508" cy="954107"/>
          </a:xfrm>
          <a:prstGeom prst="rect">
            <a:avLst/>
          </a:prstGeom>
          <a:noFill/>
          <a:ln>
            <a:solidFill>
              <a:schemeClr val="accent1"/>
            </a:solidFill>
          </a:ln>
        </p:spPr>
        <p:txBody>
          <a:bodyPr wrap="square" rtlCol="0">
            <a:spAutoFit/>
          </a:bodyPr>
          <a:lstStyle/>
          <a:p>
            <a:r>
              <a:rPr lang="en-US" sz="1400" dirty="0"/>
              <a:t>Cheyenne% cp –r Gen_Data_NEWGRID  Gen_Data_ne0np4.SAMGRID01.ne30x4</a:t>
            </a:r>
          </a:p>
          <a:p>
            <a:r>
              <a:rPr lang="en-US" kern="1200" dirty="0">
                <a:solidFill>
                  <a:prstClr val="black"/>
                </a:solidFill>
                <a:latin typeface="+mj-lt"/>
              </a:rPr>
              <a:t>Cheyenne% cd Gen_Data_ne0np4.SAMGRID01.ne30x4</a:t>
            </a:r>
            <a:endParaRPr lang="en-US" sz="1400" dirty="0">
              <a:latin typeface="+mj-lt"/>
            </a:endParaRPr>
          </a:p>
          <a:p>
            <a:r>
              <a:rPr lang="en-US" sz="1400" dirty="0"/>
              <a:t>Cheyenne% mv Gen_MERRA2_NEWGRID.csh Gen_MERRA2_ne0np4.SAMGRID01.ne30x4.csh</a:t>
            </a:r>
          </a:p>
          <a:p>
            <a:r>
              <a:rPr lang="en-US" sz="1400" dirty="0"/>
              <a:t>Cheyenne% vi Gen_MERRA2_ne0np4.SAMGRID01.ne30x4.csh</a:t>
            </a:r>
          </a:p>
        </p:txBody>
      </p:sp>
      <p:sp>
        <p:nvSpPr>
          <p:cNvPr id="5" name="TextBox 4">
            <a:extLst>
              <a:ext uri="{FF2B5EF4-FFF2-40B4-BE49-F238E27FC236}">
                <a16:creationId xmlns:a16="http://schemas.microsoft.com/office/drawing/2014/main" id="{F5C1757E-186E-9C47-B2EB-9338FC705081}"/>
              </a:ext>
            </a:extLst>
          </p:cNvPr>
          <p:cNvSpPr txBox="1"/>
          <p:nvPr/>
        </p:nvSpPr>
        <p:spPr>
          <a:xfrm>
            <a:off x="635000" y="3242939"/>
            <a:ext cx="3568700" cy="2554545"/>
          </a:xfrm>
          <a:prstGeom prst="rect">
            <a:avLst/>
          </a:prstGeom>
          <a:noFill/>
          <a:ln>
            <a:solidFill>
              <a:schemeClr val="accent1"/>
            </a:solidFill>
          </a:ln>
        </p:spPr>
        <p:txBody>
          <a:bodyPr wrap="square" rtlCol="0">
            <a:spAutoFit/>
          </a:bodyPr>
          <a:lstStyle/>
          <a:p>
            <a:r>
              <a:rPr lang="en-US" sz="1000" dirty="0"/>
              <a:t>#!/bin/csh</a:t>
            </a:r>
          </a:p>
          <a:p>
            <a:r>
              <a:rPr lang="en-US" sz="1000" dirty="0"/>
              <a:t># </a:t>
            </a:r>
          </a:p>
          <a:p>
            <a:r>
              <a:rPr lang="en-US" sz="1000" dirty="0"/>
              <a:t>#SBATCH -J </a:t>
            </a:r>
            <a:r>
              <a:rPr lang="en-US" sz="1000" dirty="0">
                <a:solidFill>
                  <a:srgbClr val="FF0000"/>
                </a:solidFill>
              </a:rPr>
              <a:t>Gen_MERRA2_SAMGRID01.csh</a:t>
            </a:r>
          </a:p>
          <a:p>
            <a:r>
              <a:rPr lang="en-US" sz="1000" dirty="0"/>
              <a:t>#SBATCH -n 1</a:t>
            </a:r>
          </a:p>
          <a:p>
            <a:r>
              <a:rPr lang="en-US" sz="1000" dirty="0"/>
              <a:t>#SBATCH --ntasks-per-node=1</a:t>
            </a:r>
          </a:p>
          <a:p>
            <a:r>
              <a:rPr lang="en-US" sz="1000" dirty="0"/>
              <a:t>#SBATCH -t 24:00:00</a:t>
            </a:r>
          </a:p>
          <a:p>
            <a:r>
              <a:rPr lang="en-US" sz="1000" dirty="0"/>
              <a:t>#SBATCH -A </a:t>
            </a:r>
            <a:r>
              <a:rPr lang="en-US" sz="1000" dirty="0">
                <a:solidFill>
                  <a:srgbClr val="FF0000"/>
                </a:solidFill>
              </a:rPr>
              <a:t>PXXXXXXX</a:t>
            </a:r>
          </a:p>
          <a:p>
            <a:r>
              <a:rPr lang="en-US" sz="1000" dirty="0"/>
              <a:t>#SBATCH -p dav</a:t>
            </a:r>
          </a:p>
          <a:p>
            <a:r>
              <a:rPr lang="en-US" sz="1000" dirty="0"/>
              <a:t>#SBATCH -e </a:t>
            </a:r>
            <a:r>
              <a:rPr lang="en-US" sz="1000" dirty="0">
                <a:solidFill>
                  <a:srgbClr val="FF0000"/>
                </a:solidFill>
              </a:rPr>
              <a:t>Log.Gen_MERRA2_SAMGRID01.err.%J</a:t>
            </a:r>
          </a:p>
          <a:p>
            <a:r>
              <a:rPr lang="en-US" sz="1000" dirty="0"/>
              <a:t>#SBATCH -o </a:t>
            </a:r>
            <a:r>
              <a:rPr lang="en-US" sz="1000" dirty="0">
                <a:solidFill>
                  <a:srgbClr val="FF0000"/>
                </a:solidFill>
              </a:rPr>
              <a:t>Log.Gen_MERRA2_SAMGRID01.out.%J</a:t>
            </a:r>
          </a:p>
          <a:p>
            <a:r>
              <a:rPr lang="en-US" sz="1000" dirty="0"/>
              <a:t>#SBATCH --mail-type=ALL</a:t>
            </a:r>
          </a:p>
          <a:p>
            <a:r>
              <a:rPr lang="en-US" sz="1000" dirty="0"/>
              <a:t>## SBATCH --mail-user=</a:t>
            </a:r>
            <a:r>
              <a:rPr lang="en-US" sz="1000" dirty="0">
                <a:solidFill>
                  <a:srgbClr val="FF0000"/>
                </a:solidFill>
              </a:rPr>
              <a:t>me@ucar.edu</a:t>
            </a:r>
          </a:p>
          <a:p>
            <a:r>
              <a:rPr lang="en-US" sz="1000" dirty="0"/>
              <a:t>#---------------------------------------</a:t>
            </a:r>
          </a:p>
          <a:p>
            <a:r>
              <a:rPr lang="en-US" sz="1000" dirty="0"/>
              <a:t># Script to Generate YOTC Nudging data</a:t>
            </a:r>
          </a:p>
          <a:p>
            <a:r>
              <a:rPr lang="en-US" sz="1000" dirty="0"/>
              <a:t>#---------------------------------------</a:t>
            </a:r>
          </a:p>
          <a:p>
            <a:r>
              <a:rPr lang="en-US" sz="1000" dirty="0"/>
              <a:t>#source /glade/u/apps/opt/slurm_init/init.c</a:t>
            </a:r>
            <a:endParaRPr lang="en-US" dirty="0"/>
          </a:p>
        </p:txBody>
      </p:sp>
      <p:sp>
        <p:nvSpPr>
          <p:cNvPr id="6" name="TextBox 5">
            <a:extLst>
              <a:ext uri="{FF2B5EF4-FFF2-40B4-BE49-F238E27FC236}">
                <a16:creationId xmlns:a16="http://schemas.microsoft.com/office/drawing/2014/main" id="{3D7793F8-A560-1348-8402-D738B479B735}"/>
              </a:ext>
            </a:extLst>
          </p:cNvPr>
          <p:cNvSpPr txBox="1"/>
          <p:nvPr/>
        </p:nvSpPr>
        <p:spPr>
          <a:xfrm>
            <a:off x="4483100" y="2223392"/>
            <a:ext cx="6883400" cy="3939540"/>
          </a:xfrm>
          <a:prstGeom prst="rect">
            <a:avLst/>
          </a:prstGeom>
          <a:noFill/>
          <a:ln>
            <a:solidFill>
              <a:schemeClr val="accent1"/>
            </a:solidFill>
          </a:ln>
        </p:spPr>
        <p:txBody>
          <a:bodyPr wrap="square" rtlCol="0">
            <a:spAutoFit/>
          </a:bodyPr>
          <a:lstStyle/>
          <a:p>
            <a:r>
              <a:rPr lang="en-US" sz="1000" dirty="0"/>
              <a:t>#===================================================================</a:t>
            </a:r>
          </a:p>
          <a:p>
            <a:r>
              <a:rPr lang="en-US" sz="1000" dirty="0"/>
              <a:t># CONFIGRATION SECTION:</a:t>
            </a:r>
          </a:p>
          <a:p>
            <a:r>
              <a:rPr lang="en-US" sz="1000" dirty="0"/>
              <a:t>#===================================================================</a:t>
            </a:r>
            <a:br>
              <a:rPr lang="en-US" sz="1000" dirty="0"/>
            </a:br>
            <a:endParaRPr lang="en-US" sz="1000" dirty="0"/>
          </a:p>
          <a:p>
            <a:r>
              <a:rPr lang="en-US" sz="1000" dirty="0"/>
              <a:t># Set a REFERENCE (Starting) Date and the numbe rof days to process</a:t>
            </a:r>
          </a:p>
          <a:p>
            <a:r>
              <a:rPr lang="en-US" sz="1000" dirty="0"/>
              <a:t>#-------------------------------------------------------------------</a:t>
            </a:r>
          </a:p>
          <a:p>
            <a:r>
              <a:rPr lang="en-US" sz="1000" dirty="0"/>
              <a:t>set RUNNUM   = 01</a:t>
            </a:r>
          </a:p>
          <a:p>
            <a:r>
              <a:rPr lang="en-US" sz="1000" dirty="0"/>
              <a:t>set REF_DATE = '</a:t>
            </a:r>
            <a:r>
              <a:rPr lang="en-US" sz="1000" dirty="0">
                <a:solidFill>
                  <a:srgbClr val="FF0000"/>
                </a:solidFill>
              </a:rPr>
              <a:t>20121201</a:t>
            </a:r>
            <a:r>
              <a:rPr lang="en-US" sz="1000" dirty="0"/>
              <a:t>'</a:t>
            </a:r>
          </a:p>
          <a:p>
            <a:r>
              <a:rPr lang="en-US" sz="1000" dirty="0"/>
              <a:t>set NUM_DAYS = </a:t>
            </a:r>
            <a:r>
              <a:rPr lang="en-US" sz="1000" dirty="0">
                <a:solidFill>
                  <a:srgbClr val="FF0000"/>
                </a:solidFill>
              </a:rPr>
              <a:t>10</a:t>
            </a:r>
          </a:p>
          <a:p>
            <a:endParaRPr lang="en-US" sz="1000" dirty="0"/>
          </a:p>
          <a:p>
            <a:r>
              <a:rPr lang="en-US" sz="1000" dirty="0"/>
              <a:t># Set INPUT/OUTPUT/TMP directories,</a:t>
            </a:r>
          </a:p>
          <a:p>
            <a:r>
              <a:rPr lang="en-US" sz="1000" dirty="0"/>
              <a:t>#-----------------------------------</a:t>
            </a:r>
          </a:p>
          <a:p>
            <a:r>
              <a:rPr lang="en-US" sz="1000" dirty="0"/>
              <a:t>set NAMELIST = './Config/Config_makeIC-'$RUNNUM'.nl'</a:t>
            </a:r>
          </a:p>
          <a:p>
            <a:r>
              <a:rPr lang="en-US" sz="1000" dirty="0"/>
              <a:t>set MYLOGDIR  = './LOG/LOG_00</a:t>
            </a:r>
            <a:r>
              <a:rPr lang="en-US" sz="1000" dirty="0">
                <a:solidFill>
                  <a:srgbClr val="C00000"/>
                </a:solidFill>
              </a:rPr>
              <a:t>1</a:t>
            </a:r>
            <a:r>
              <a:rPr lang="en-US" sz="1000" dirty="0"/>
              <a:t>.'$RUNNUM'/'</a:t>
            </a:r>
          </a:p>
          <a:p>
            <a:r>
              <a:rPr lang="en-US" sz="1000" dirty="0"/>
              <a:t>set MYTMPDIR  = './TMP/TMP_00</a:t>
            </a:r>
            <a:r>
              <a:rPr lang="en-US" sz="1000" dirty="0">
                <a:solidFill>
                  <a:srgbClr val="C00000"/>
                </a:solidFill>
              </a:rPr>
              <a:t>1</a:t>
            </a:r>
            <a:r>
              <a:rPr lang="en-US" sz="1000" dirty="0"/>
              <a:t>.'$RUNNUM'/'</a:t>
            </a:r>
          </a:p>
          <a:p>
            <a:r>
              <a:rPr lang="en-US" sz="1000" dirty="0"/>
              <a:t>set MYOUTDIR  = </a:t>
            </a:r>
            <a:r>
              <a:rPr lang="en-US" sz="1000" dirty="0">
                <a:solidFill>
                  <a:srgbClr val="FF0000"/>
                </a:solidFill>
              </a:rPr>
              <a:t>‘/glade/scratch/patc/AMWG_DEMO_FEB21/AMWG_REPO/</a:t>
            </a:r>
          </a:p>
          <a:p>
            <a:r>
              <a:rPr lang="en-US" sz="1000" dirty="0">
                <a:solidFill>
                  <a:srgbClr val="FF0000"/>
                </a:solidFill>
              </a:rPr>
              <a:t>                                ne0np4.SAMGRID01.ne30x4/nudging/MERRA2/MERRA2_ne0np4.SAMGRID01.ne30x4_L32/'</a:t>
            </a:r>
          </a:p>
          <a:p>
            <a:r>
              <a:rPr lang="en-US" sz="1000" dirty="0"/>
              <a:t>set INPUTDIR  = '/glade/collections/rda/data/ds313.3/orig_res/’</a:t>
            </a:r>
          </a:p>
          <a:p>
            <a:endParaRPr lang="en-US" sz="1000" dirty="0"/>
          </a:p>
          <a:p>
            <a:r>
              <a:rPr lang="en-US" sz="1000" dirty="0"/>
              <a:t># Set ESMF options</a:t>
            </a:r>
          </a:p>
          <a:p>
            <a:r>
              <a:rPr lang="en-US" sz="1000" dirty="0"/>
              <a:t>#------------------------</a:t>
            </a:r>
          </a:p>
          <a:p>
            <a:r>
              <a:rPr lang="en-US" sz="1000" dirty="0"/>
              <a:t>set ESMF_interp = 'conserve'</a:t>
            </a:r>
          </a:p>
          <a:p>
            <a:r>
              <a:rPr lang="en-US" sz="1000" dirty="0"/>
              <a:t>set ESMF_pole   = 'none'</a:t>
            </a:r>
          </a:p>
          <a:p>
            <a:r>
              <a:rPr lang="en-US" sz="1000" dirty="0"/>
              <a:t>set ESMF_clean  = 'False'</a:t>
            </a:r>
          </a:p>
          <a:p>
            <a:r>
              <a:rPr lang="en-US" sz="1000" dirty="0"/>
              <a:t>set TMP_clean   = 'True'</a:t>
            </a:r>
          </a:p>
        </p:txBody>
      </p:sp>
      <p:sp>
        <p:nvSpPr>
          <p:cNvPr id="7" name="TextBox 6">
            <a:extLst>
              <a:ext uri="{FF2B5EF4-FFF2-40B4-BE49-F238E27FC236}">
                <a16:creationId xmlns:a16="http://schemas.microsoft.com/office/drawing/2014/main" id="{9BB32BFD-98FD-7D4F-8CF2-75FDF1182BAE}"/>
              </a:ext>
            </a:extLst>
          </p:cNvPr>
          <p:cNvSpPr txBox="1"/>
          <p:nvPr/>
        </p:nvSpPr>
        <p:spPr>
          <a:xfrm>
            <a:off x="635000" y="2924407"/>
            <a:ext cx="3568700" cy="307777"/>
          </a:xfrm>
          <a:prstGeom prst="rect">
            <a:avLst/>
          </a:prstGeom>
          <a:noFill/>
          <a:ln>
            <a:solidFill>
              <a:schemeClr val="accent1"/>
            </a:solidFill>
          </a:ln>
        </p:spPr>
        <p:txBody>
          <a:bodyPr wrap="square" rtlCol="0">
            <a:spAutoFit/>
          </a:bodyPr>
          <a:lstStyle/>
          <a:p>
            <a:r>
              <a:rPr lang="en-US" dirty="0">
                <a:solidFill>
                  <a:schemeClr val="accent3">
                    <a:lumMod val="50000"/>
                  </a:schemeClr>
                </a:solidFill>
                <a:latin typeface="Calibri" panose="020F0502020204030204" pitchFamily="34" charset="0"/>
                <a:cs typeface="Calibri" panose="020F0502020204030204" pitchFamily="34" charset="0"/>
              </a:rPr>
              <a:t>Modify batch arguments to meaningful values</a:t>
            </a:r>
          </a:p>
        </p:txBody>
      </p:sp>
      <p:sp>
        <p:nvSpPr>
          <p:cNvPr id="8" name="TextBox 7">
            <a:extLst>
              <a:ext uri="{FF2B5EF4-FFF2-40B4-BE49-F238E27FC236}">
                <a16:creationId xmlns:a16="http://schemas.microsoft.com/office/drawing/2014/main" id="{C72F6488-C58B-6A4D-B87B-31EA4DBE4A25}"/>
              </a:ext>
            </a:extLst>
          </p:cNvPr>
          <p:cNvSpPr txBox="1"/>
          <p:nvPr/>
        </p:nvSpPr>
        <p:spPr>
          <a:xfrm>
            <a:off x="4484246" y="1908408"/>
            <a:ext cx="3491354" cy="307777"/>
          </a:xfrm>
          <a:prstGeom prst="rect">
            <a:avLst/>
          </a:prstGeom>
          <a:noFill/>
          <a:ln>
            <a:solidFill>
              <a:schemeClr val="accent1"/>
            </a:solidFill>
          </a:ln>
        </p:spPr>
        <p:txBody>
          <a:bodyPr wrap="square" rtlCol="0">
            <a:spAutoFit/>
          </a:bodyPr>
          <a:lstStyle/>
          <a:p>
            <a:r>
              <a:rPr lang="en-US" dirty="0">
                <a:solidFill>
                  <a:schemeClr val="accent3">
                    <a:lumMod val="50000"/>
                  </a:schemeClr>
                </a:solidFill>
                <a:latin typeface="Calibri" panose="020F0502020204030204" pitchFamily="34" charset="0"/>
                <a:cs typeface="Calibri" panose="020F0502020204030204" pitchFamily="34" charset="0"/>
              </a:rPr>
              <a:t>Modify dates to process and destination path</a:t>
            </a:r>
          </a:p>
        </p:txBody>
      </p:sp>
    </p:spTree>
    <p:extLst>
      <p:ext uri="{BB962C8B-B14F-4D97-AF65-F5344CB8AC3E}">
        <p14:creationId xmlns:p14="http://schemas.microsoft.com/office/powerpoint/2010/main" val="310655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0361"/>
          </a:xfrm>
        </p:spPr>
        <p:txBody>
          <a:bodyPr/>
          <a:lstStyle/>
          <a:p>
            <a:pPr algn="l"/>
            <a:r>
              <a:rPr lang="en-US" dirty="0">
                <a:latin typeface="Calibri" panose="020F0502020204030204" pitchFamily="34" charset="0"/>
                <a:cs typeface="Calibri" panose="020F0502020204030204" pitchFamily="34" charset="0"/>
              </a:rPr>
              <a:t>(6) Additional Steps</a:t>
            </a:r>
          </a:p>
        </p:txBody>
      </p:sp>
      <p:sp>
        <p:nvSpPr>
          <p:cNvPr id="3" name="TextBox 2">
            <a:extLst>
              <a:ext uri="{FF2B5EF4-FFF2-40B4-BE49-F238E27FC236}">
                <a16:creationId xmlns:a16="http://schemas.microsoft.com/office/drawing/2014/main" id="{AC0F2676-3E2B-224B-A209-581B6A7E12EF}"/>
              </a:ext>
            </a:extLst>
          </p:cNvPr>
          <p:cNvSpPr txBox="1"/>
          <p:nvPr/>
        </p:nvSpPr>
        <p:spPr>
          <a:xfrm>
            <a:off x="457200" y="914400"/>
            <a:ext cx="2858201" cy="307777"/>
          </a:xfrm>
          <a:prstGeom prst="rect">
            <a:avLst/>
          </a:prstGeom>
          <a:noFill/>
        </p:spPr>
        <p:txBody>
          <a:bodyPr wrap="square" rtlCol="0">
            <a:spAutoFit/>
          </a:bodyPr>
          <a:lstStyle/>
          <a:p>
            <a:r>
              <a:rPr lang="en-US" b="1" u="sng" dirty="0"/>
              <a:t>Processing Nudging Data</a:t>
            </a:r>
          </a:p>
        </p:txBody>
      </p:sp>
      <p:sp>
        <p:nvSpPr>
          <p:cNvPr id="7" name="TextBox 6">
            <a:extLst>
              <a:ext uri="{FF2B5EF4-FFF2-40B4-BE49-F238E27FC236}">
                <a16:creationId xmlns:a16="http://schemas.microsoft.com/office/drawing/2014/main" id="{4F5E2A8D-856D-9241-8520-1BAAAA43389F}"/>
              </a:ext>
            </a:extLst>
          </p:cNvPr>
          <p:cNvSpPr txBox="1"/>
          <p:nvPr/>
        </p:nvSpPr>
        <p:spPr>
          <a:xfrm>
            <a:off x="1393888" y="2813876"/>
            <a:ext cx="9404224" cy="3323987"/>
          </a:xfrm>
          <a:prstGeom prst="rect">
            <a:avLst/>
          </a:prstGeom>
          <a:no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Set Processing options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set CASE                          = </a:t>
            </a:r>
            <a:r>
              <a:rPr kumimoji="0" lang="en-US" sz="1000" b="0" i="0" u="none" strike="noStrike" kern="1200" cap="none" spc="0" normalizeH="0" baseline="0" noProof="0" dirty="0">
                <a:ln>
                  <a:noFill/>
                </a:ln>
                <a:solidFill>
                  <a:srgbClr val="FF0000"/>
                </a:solidFill>
                <a:effectLst/>
                <a:uLnTx/>
                <a:uFillTx/>
                <a:latin typeface="Calibri" panose="020F0502020204030204"/>
                <a:ea typeface="+mn-ea"/>
                <a:cs typeface="+mn-cs"/>
              </a:rPr>
              <a:t>'MERRA2_ne0np4.SAMGRID01.ne30x4_L32</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set DYCORE                    = 'se'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set PRECISION                = 'float'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set VORT_DIV_TO_UV  = 'False'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set SST_MASK                = 'False'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set ICE_MASK                 = 'False'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set OUTPUT_PHIS          = 'True'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set REGRID_ALL              = 'False'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set ADJUST_STATE_FROM_TOPO = 'True'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set MASS_FIX                  = 'True'</a:t>
            </a:r>
          </a:p>
          <a:p>
            <a:pPr marL="0" marR="0" lvl="0" indent="0" defTabSz="914400" eaLnBrk="1" fontAlgn="auto" latinLnBrk="0" hangingPunct="1">
              <a:lnSpc>
                <a:spcPct val="100000"/>
              </a:lnSpc>
              <a:spcBef>
                <a:spcPts val="0"/>
              </a:spcBef>
              <a:spcAft>
                <a:spcPts val="0"/>
              </a:spcAft>
              <a:buClrTx/>
              <a:buSzTx/>
              <a:buFontTx/>
              <a:buNone/>
              <a:tabLst/>
              <a:defRPr/>
            </a:pPr>
            <a:b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Set files containig OUTPUT Grid structure and topography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set fname_grid_info        = </a:t>
            </a:r>
            <a:r>
              <a:rPr kumimoji="0" lang="en-US" sz="1000" b="0" i="0" u="none" strike="noStrike" kern="1200" cap="none" spc="0" normalizeH="0" baseline="0" noProof="0" dirty="0">
                <a:ln>
                  <a:noFill/>
                </a:ln>
                <a:solidFill>
                  <a:srgbClr val="FF0000"/>
                </a:solidFill>
                <a:effectLst/>
                <a:uLnTx/>
                <a:uFillTx/>
                <a:latin typeface="Calibri" panose="020F0502020204030204"/>
                <a:ea typeface="+mn-ea"/>
                <a:cs typeface="+mn-cs"/>
              </a:rPr>
              <a:t>’/glade/scratch/patc/AMWG_DEMO_FEB21/AMWG_REPO/</a:t>
            </a:r>
          </a:p>
          <a:p>
            <a:pPr marL="0" marR="0" lvl="0" indent="0" defTabSz="914400" eaLnBrk="1" fontAlgn="auto" latinLnBrk="0" hangingPunct="1">
              <a:lnSpc>
                <a:spcPct val="100000"/>
              </a:lnSpc>
              <a:spcBef>
                <a:spcPts val="0"/>
              </a:spcBef>
              <a:spcAft>
                <a:spcPts val="0"/>
              </a:spcAft>
              <a:buClrTx/>
              <a:buSzTx/>
              <a:buFontTx/>
              <a:buNone/>
              <a:tabLst/>
              <a:defRPr/>
            </a:pPr>
            <a:r>
              <a:rPr lang="en-US" sz="1000" kern="1200" dirty="0">
                <a:solidFill>
                  <a:srgbClr val="FF0000"/>
                </a:solidFill>
                <a:latin typeface="Calibri" panose="020F0502020204030204"/>
                <a:ea typeface="+mn-ea"/>
                <a:cs typeface="+mn-cs"/>
              </a:rPr>
              <a:t>                                                 </a:t>
            </a:r>
            <a:r>
              <a:rPr kumimoji="0" lang="en-US" sz="1000" b="0" i="0" u="none" strike="noStrike" kern="1200" cap="none" spc="0" normalizeH="0" baseline="0" noProof="0" dirty="0">
                <a:ln>
                  <a:noFill/>
                </a:ln>
                <a:solidFill>
                  <a:srgbClr val="FF0000"/>
                </a:solidFill>
                <a:effectLst/>
                <a:uLnTx/>
                <a:uFillTx/>
                <a:latin typeface="Calibri" panose="020F0502020204030204"/>
                <a:ea typeface="+mn-ea"/>
                <a:cs typeface="+mn-cs"/>
              </a:rPr>
              <a:t>ne0np4.SAMGRID01.ne30x4/inic/cami-mam4_0000-01-01_ne0np4.SAMGRID01.ne30x4_L32_c210207.nc’</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set fname_phis_output  = </a:t>
            </a:r>
            <a:r>
              <a:rPr kumimoji="0" lang="en-US" sz="1000" b="0" i="0" u="none" strike="noStrike" kern="1200" cap="none" spc="0" normalizeH="0" baseline="0" noProof="0" dirty="0">
                <a:ln>
                  <a:noFill/>
                </a:ln>
                <a:solidFill>
                  <a:srgbClr val="FF0000"/>
                </a:solidFill>
                <a:effectLst/>
                <a:uLnTx/>
                <a:uFillTx/>
                <a:latin typeface="Calibri" panose="020F0502020204030204"/>
                <a:ea typeface="+mn-ea"/>
                <a:cs typeface="+mn-cs"/>
              </a:rPr>
              <a:t>‘/glade/scratch/patc/AMWG_DEMO_FEB21/AMWG_REPO/</a:t>
            </a:r>
          </a:p>
          <a:p>
            <a:pPr marL="0" marR="0" lvl="0" indent="0" defTabSz="914400" eaLnBrk="1" fontAlgn="auto" latinLnBrk="0" hangingPunct="1">
              <a:lnSpc>
                <a:spcPct val="100000"/>
              </a:lnSpc>
              <a:spcBef>
                <a:spcPts val="0"/>
              </a:spcBef>
              <a:spcAft>
                <a:spcPts val="0"/>
              </a:spcAft>
              <a:buClrTx/>
              <a:buSzTx/>
              <a:buFontTx/>
              <a:buNone/>
              <a:tabLst/>
              <a:defRPr/>
            </a:pPr>
            <a:r>
              <a:rPr lang="en-US" sz="1000" kern="1200" dirty="0">
                <a:solidFill>
                  <a:srgbClr val="FF0000"/>
                </a:solidFill>
                <a:latin typeface="Calibri" panose="020F0502020204030204"/>
                <a:ea typeface="+mn-ea"/>
                <a:cs typeface="+mn-cs"/>
              </a:rPr>
              <a:t>                                                 </a:t>
            </a:r>
            <a:r>
              <a:rPr kumimoji="0" lang="en-US" sz="1000" b="0" i="0" u="none" strike="noStrike" kern="1200" cap="none" spc="0" normalizeH="0" baseline="0" noProof="0" dirty="0">
                <a:ln>
                  <a:noFill/>
                </a:ln>
                <a:solidFill>
                  <a:srgbClr val="FF0000"/>
                </a:solidFill>
                <a:effectLst/>
                <a:uLnTx/>
                <a:uFillTx/>
                <a:latin typeface="Calibri" panose="020F0502020204030204"/>
                <a:ea typeface="+mn-ea"/>
                <a:cs typeface="+mn-cs"/>
              </a:rPr>
              <a:t>ne0np4.SAMGRID01.ne30x4/topo/topo_ne0np4.SAMGRID01.ne30x4_nc3000_Co060_Fi001_MulG_PF_RR_Nsw042_210207.nc'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set ftype_phis_output    = 'SE_TOPOGRAPHY'</a:t>
            </a:r>
          </a:p>
        </p:txBody>
      </p:sp>
      <p:sp>
        <p:nvSpPr>
          <p:cNvPr id="8" name="TextBox 7">
            <a:extLst>
              <a:ext uri="{FF2B5EF4-FFF2-40B4-BE49-F238E27FC236}">
                <a16:creationId xmlns:a16="http://schemas.microsoft.com/office/drawing/2014/main" id="{754ABE3D-51CD-C042-8E7A-5DA978A7AB5E}"/>
              </a:ext>
            </a:extLst>
          </p:cNvPr>
          <p:cNvSpPr txBox="1"/>
          <p:nvPr/>
        </p:nvSpPr>
        <p:spPr>
          <a:xfrm>
            <a:off x="1393888" y="1890546"/>
            <a:ext cx="6574161" cy="923330"/>
          </a:xfrm>
          <a:prstGeom prst="rect">
            <a:avLst/>
          </a:prstGeom>
          <a:noFill/>
          <a:ln>
            <a:solidFill>
              <a:schemeClr val="accent1"/>
            </a:solidFill>
          </a:ln>
        </p:spPr>
        <p:txBody>
          <a:bodyPr wrap="square" rtlCol="0">
            <a:spAutoFit/>
          </a:bodyPr>
          <a:lstStyle/>
          <a:p>
            <a:pPr>
              <a:buClrTx/>
              <a:buFontTx/>
              <a:buNone/>
            </a:pPr>
            <a:r>
              <a:rPr lang="en-US" sz="1800" kern="1200" dirty="0">
                <a:solidFill>
                  <a:srgbClr val="70AD47">
                    <a:lumMod val="50000"/>
                  </a:srgbClr>
                </a:solidFill>
                <a:latin typeface="Calibri" panose="020F0502020204030204"/>
                <a:ea typeface="+mn-ea"/>
                <a:cs typeface="+mn-cs"/>
              </a:rPr>
              <a:t>Set the CASE name, which is the root filename for your nudging files</a:t>
            </a:r>
          </a:p>
          <a:p>
            <a:pPr>
              <a:buClrTx/>
              <a:buFontTx/>
              <a:buNone/>
            </a:pPr>
            <a:r>
              <a:rPr lang="en-US" sz="1800" kern="1200" dirty="0">
                <a:solidFill>
                  <a:srgbClr val="70AD47">
                    <a:lumMod val="50000"/>
                  </a:srgbClr>
                </a:solidFill>
                <a:latin typeface="Calibri" panose="020F0502020204030204"/>
                <a:ea typeface="+mn-ea"/>
                <a:cs typeface="+mn-cs"/>
              </a:rPr>
              <a:t>The grid information Vertical/Horizonal is read from your inic file</a:t>
            </a:r>
          </a:p>
          <a:p>
            <a:pPr>
              <a:buClrTx/>
              <a:buFontTx/>
              <a:buNone/>
            </a:pPr>
            <a:r>
              <a:rPr lang="en-US" sz="1800" kern="1200" dirty="0">
                <a:solidFill>
                  <a:srgbClr val="70AD47">
                    <a:lumMod val="50000"/>
                  </a:srgbClr>
                </a:solidFill>
                <a:latin typeface="Calibri" panose="020F0502020204030204"/>
                <a:ea typeface="+mn-ea"/>
                <a:cs typeface="+mn-cs"/>
              </a:rPr>
              <a:t>The model topography is read from your topo file. </a:t>
            </a:r>
          </a:p>
        </p:txBody>
      </p:sp>
      <p:sp>
        <p:nvSpPr>
          <p:cNvPr id="10" name="TextBox 9">
            <a:extLst>
              <a:ext uri="{FF2B5EF4-FFF2-40B4-BE49-F238E27FC236}">
                <a16:creationId xmlns:a16="http://schemas.microsoft.com/office/drawing/2014/main" id="{ACD924A9-41F4-EE42-96C2-D8FD3726123C}"/>
              </a:ext>
            </a:extLst>
          </p:cNvPr>
          <p:cNvSpPr txBox="1"/>
          <p:nvPr/>
        </p:nvSpPr>
        <p:spPr>
          <a:xfrm>
            <a:off x="3285892" y="745123"/>
            <a:ext cx="8296508" cy="954107"/>
          </a:xfrm>
          <a:prstGeom prst="rect">
            <a:avLst/>
          </a:prstGeom>
          <a:noFill/>
          <a:ln>
            <a:solidFill>
              <a:schemeClr val="accent1"/>
            </a:solidFill>
          </a:ln>
        </p:spPr>
        <p:txBody>
          <a:bodyPr wrap="square" rtlCol="0">
            <a:spAutoFit/>
          </a:bodyPr>
          <a:lstStyle/>
          <a:p>
            <a:r>
              <a:rPr lang="en-US" sz="1400" dirty="0"/>
              <a:t>Cheyenne% cp –r Gen_Data_NEWGRID  Gen_Data_ne0np4.SAMGRID01.ne30x4</a:t>
            </a:r>
          </a:p>
          <a:p>
            <a:r>
              <a:rPr lang="en-US" kern="1200" dirty="0">
                <a:solidFill>
                  <a:prstClr val="black"/>
                </a:solidFill>
                <a:latin typeface="+mj-lt"/>
              </a:rPr>
              <a:t>Cheyenne% cd Gen_Data_ne0np4.SAMGRID01.ne30x4</a:t>
            </a:r>
            <a:endParaRPr lang="en-US" sz="1400" dirty="0">
              <a:latin typeface="+mj-lt"/>
            </a:endParaRPr>
          </a:p>
          <a:p>
            <a:r>
              <a:rPr lang="en-US" sz="1400" dirty="0"/>
              <a:t>Cheyenne% mv Gen_MERRA2_NEWGRID.csh Gen_MERRA2_ne0np4.SAMGRID01.ne30x4.csh</a:t>
            </a:r>
          </a:p>
          <a:p>
            <a:r>
              <a:rPr lang="en-US" sz="1400" dirty="0"/>
              <a:t>Cheyenne% vi Gen_MERRA2_ne0np4.SAMGRID01.ne30x4.csh</a:t>
            </a:r>
          </a:p>
        </p:txBody>
      </p:sp>
    </p:spTree>
    <p:extLst>
      <p:ext uri="{BB962C8B-B14F-4D97-AF65-F5344CB8AC3E}">
        <p14:creationId xmlns:p14="http://schemas.microsoft.com/office/powerpoint/2010/main" val="2985873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0361"/>
          </a:xfrm>
        </p:spPr>
        <p:txBody>
          <a:bodyPr/>
          <a:lstStyle/>
          <a:p>
            <a:pPr algn="l"/>
            <a:r>
              <a:rPr lang="en-US" dirty="0">
                <a:latin typeface="Calibri" panose="020F0502020204030204" pitchFamily="34" charset="0"/>
                <a:cs typeface="Calibri" panose="020F0502020204030204" pitchFamily="34" charset="0"/>
              </a:rPr>
              <a:t>(6) Additional Steps</a:t>
            </a:r>
          </a:p>
        </p:txBody>
      </p:sp>
      <p:sp>
        <p:nvSpPr>
          <p:cNvPr id="3" name="TextBox 2">
            <a:extLst>
              <a:ext uri="{FF2B5EF4-FFF2-40B4-BE49-F238E27FC236}">
                <a16:creationId xmlns:a16="http://schemas.microsoft.com/office/drawing/2014/main" id="{AC0F2676-3E2B-224B-A209-581B6A7E12EF}"/>
              </a:ext>
            </a:extLst>
          </p:cNvPr>
          <p:cNvSpPr txBox="1"/>
          <p:nvPr/>
        </p:nvSpPr>
        <p:spPr>
          <a:xfrm>
            <a:off x="457200" y="914400"/>
            <a:ext cx="2858201" cy="307777"/>
          </a:xfrm>
          <a:prstGeom prst="rect">
            <a:avLst/>
          </a:prstGeom>
          <a:noFill/>
        </p:spPr>
        <p:txBody>
          <a:bodyPr wrap="square" rtlCol="0">
            <a:spAutoFit/>
          </a:bodyPr>
          <a:lstStyle/>
          <a:p>
            <a:r>
              <a:rPr lang="en-US" b="1" u="sng" dirty="0"/>
              <a:t>Processing Nudging Data</a:t>
            </a:r>
          </a:p>
        </p:txBody>
      </p:sp>
      <p:sp>
        <p:nvSpPr>
          <p:cNvPr id="8" name="TextBox 7">
            <a:extLst>
              <a:ext uri="{FF2B5EF4-FFF2-40B4-BE49-F238E27FC236}">
                <a16:creationId xmlns:a16="http://schemas.microsoft.com/office/drawing/2014/main" id="{9827CD14-EE3C-6E4F-AB7F-FC15B231BE2C}"/>
              </a:ext>
            </a:extLst>
          </p:cNvPr>
          <p:cNvSpPr txBox="1"/>
          <p:nvPr/>
        </p:nvSpPr>
        <p:spPr>
          <a:xfrm>
            <a:off x="1169641" y="1551808"/>
            <a:ext cx="8296508" cy="307777"/>
          </a:xfrm>
          <a:prstGeom prst="rect">
            <a:avLst/>
          </a:prstGeom>
          <a:no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Cheyenne% vi makeIC_se_002.ncl</a:t>
            </a:r>
          </a:p>
        </p:txBody>
      </p:sp>
      <p:sp>
        <p:nvSpPr>
          <p:cNvPr id="9" name="TextBox 8">
            <a:extLst>
              <a:ext uri="{FF2B5EF4-FFF2-40B4-BE49-F238E27FC236}">
                <a16:creationId xmlns:a16="http://schemas.microsoft.com/office/drawing/2014/main" id="{E972D01C-0484-7A4C-B530-09CA1389B061}"/>
              </a:ext>
            </a:extLst>
          </p:cNvPr>
          <p:cNvSpPr txBox="1"/>
          <p:nvPr/>
        </p:nvSpPr>
        <p:spPr>
          <a:xfrm>
            <a:off x="3315401" y="741746"/>
            <a:ext cx="5477978" cy="646331"/>
          </a:xfrm>
          <a:prstGeom prst="rect">
            <a:avLst/>
          </a:prstGeom>
          <a:noFill/>
        </p:spPr>
        <p:txBody>
          <a:bodyPr wrap="square" rtlCol="0">
            <a:spAutoFit/>
          </a:bodyPr>
          <a:lstStyle/>
          <a:p>
            <a:pPr>
              <a:buClrTx/>
              <a:buFontTx/>
              <a:buNone/>
            </a:pPr>
            <a:r>
              <a:rPr lang="en-US" sz="1800" kern="1200" dirty="0">
                <a:solidFill>
                  <a:prstClr val="black"/>
                </a:solidFill>
                <a:latin typeface="Calibri" panose="020F0502020204030204"/>
                <a:ea typeface="+mn-ea"/>
                <a:cs typeface="+mn-cs"/>
              </a:rPr>
              <a:t>For (ESMF) historical reasons, the grid information must also be added to one of the NCL programs</a:t>
            </a:r>
          </a:p>
        </p:txBody>
      </p:sp>
      <p:sp>
        <p:nvSpPr>
          <p:cNvPr id="10" name="TextBox 9">
            <a:extLst>
              <a:ext uri="{FF2B5EF4-FFF2-40B4-BE49-F238E27FC236}">
                <a16:creationId xmlns:a16="http://schemas.microsoft.com/office/drawing/2014/main" id="{9240F098-EBE8-D141-92F3-CD723C8CF588}"/>
              </a:ext>
            </a:extLst>
          </p:cNvPr>
          <p:cNvSpPr txBox="1"/>
          <p:nvPr/>
        </p:nvSpPr>
        <p:spPr>
          <a:xfrm>
            <a:off x="2226795" y="2384799"/>
            <a:ext cx="7738409" cy="3785652"/>
          </a:xfrm>
          <a:prstGeom prst="rect">
            <a:avLst/>
          </a:prstGeom>
          <a:no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WORK AROUND: the 'unstructured_to_ESMF' routine is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not good for non-graphic interpolation.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It's okay for plotting values, but not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for the mapping we want to do. For now a</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SCRIP file for ne30 will be sliced in so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we can get some work done.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RHS updated this for SE-RR these are SCRIP files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dstGridName=mytmpdir+"/DstGrid"+dstLab+".nc"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dstGridName="/glade/p/cesmdata/cseg/mapping/grids/ne120np4_pentagons_100310.nc"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dstGridName="/glade/p/cesmdata/cseg/mapping/grids/ne30np4_091226_pentagons.nc"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dstGridName="/glade/p/acom/acom-nsc/musicav0/misc/ASD2017_files/grids/scrip/conus_30_x8.g_scrip.nc”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Calibri" panose="020F0502020204030204"/>
                <a:ea typeface="+mn-ea"/>
                <a:cs typeface="+mn-cs"/>
              </a:rPr>
              <a:t>   dstGridName="/glade/scratch/patc/AMWG_DEMO_FEB21/AMWG_REPO/</a:t>
            </a:r>
          </a:p>
          <a:p>
            <a:pPr marL="0" marR="0" lvl="0" indent="0" defTabSz="914400" eaLnBrk="1" fontAlgn="auto" latinLnBrk="0" hangingPunct="1">
              <a:lnSpc>
                <a:spcPct val="100000"/>
              </a:lnSpc>
              <a:spcBef>
                <a:spcPts val="0"/>
              </a:spcBef>
              <a:spcAft>
                <a:spcPts val="0"/>
              </a:spcAft>
              <a:buClrTx/>
              <a:buSzTx/>
              <a:buFontTx/>
              <a:buNone/>
              <a:tabLst/>
              <a:defRPr/>
            </a:pPr>
            <a:r>
              <a:rPr lang="en-US" sz="1000" kern="1200" dirty="0">
                <a:solidFill>
                  <a:srgbClr val="FF0000"/>
                </a:solidFill>
                <a:latin typeface="Calibri" panose="020F0502020204030204"/>
                <a:ea typeface="+mn-ea"/>
                <a:cs typeface="+mn-cs"/>
              </a:rPr>
              <a:t>                                </a:t>
            </a:r>
            <a:r>
              <a:rPr kumimoji="0" lang="en-US" sz="1000" b="0" i="0" u="none" strike="noStrike" kern="1200" cap="none" spc="0" normalizeH="0" baseline="0" noProof="0" dirty="0">
                <a:ln>
                  <a:noFill/>
                </a:ln>
                <a:solidFill>
                  <a:srgbClr val="FF0000"/>
                </a:solidFill>
                <a:effectLst/>
                <a:uLnTx/>
                <a:uFillTx/>
                <a:latin typeface="Calibri" panose="020F0502020204030204"/>
                <a:ea typeface="+mn-ea"/>
                <a:cs typeface="+mn-cs"/>
              </a:rPr>
              <a:t>ne0np4.SAMGRID01.ne30x4/grids/SAMGRID01_ne30x4_np4_SCRIP.nc”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wgtGridName=mytmpdir+"/WgtGrid"+srcLab+dstLab+"_"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+field@esmf_interp+"_"+field@esmf_pole+".nc"</a:t>
            </a:r>
          </a:p>
          <a:p>
            <a:pPr marL="0" marR="0" lvl="0" indent="0" defTabSz="914400" eaLnBrk="1" fontAlgn="auto" latinLnBrk="0" hangingPunct="1">
              <a:lnSpc>
                <a:spcPct val="100000"/>
              </a:lnSpc>
              <a:spcBef>
                <a:spcPts val="0"/>
              </a:spcBef>
              <a:spcAft>
                <a:spcPts val="0"/>
              </a:spcAft>
              <a:buClrTx/>
              <a:buSzTx/>
              <a:buFontTx/>
              <a:buNone/>
              <a:tabLst/>
              <a:defRPr/>
            </a:pPr>
            <a:b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 If flagged, remove any pre-existing ESMF weight files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if(field@esmf_clean .eq. "True") then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print (" Cleaning ESMF files:")</a:t>
            </a:r>
          </a:p>
        </p:txBody>
      </p:sp>
      <p:sp>
        <p:nvSpPr>
          <p:cNvPr id="11" name="TextBox 10">
            <a:extLst>
              <a:ext uri="{FF2B5EF4-FFF2-40B4-BE49-F238E27FC236}">
                <a16:creationId xmlns:a16="http://schemas.microsoft.com/office/drawing/2014/main" id="{50FCF9F3-8D35-DD4C-A621-96CE98ED31C0}"/>
              </a:ext>
            </a:extLst>
          </p:cNvPr>
          <p:cNvSpPr txBox="1"/>
          <p:nvPr/>
        </p:nvSpPr>
        <p:spPr>
          <a:xfrm>
            <a:off x="1822800" y="2001684"/>
            <a:ext cx="8548856" cy="369332"/>
          </a:xfrm>
          <a:prstGeom prst="rect">
            <a:avLst/>
          </a:prstGeom>
          <a:noFill/>
        </p:spPr>
        <p:txBody>
          <a:bodyPr wrap="square" rtlCol="0">
            <a:spAutoFit/>
          </a:bodyPr>
          <a:lstStyle/>
          <a:p>
            <a:pPr>
              <a:buClrTx/>
              <a:buFontTx/>
              <a:buNone/>
            </a:pPr>
            <a:r>
              <a:rPr lang="en-US" sz="1800" kern="1200" dirty="0">
                <a:solidFill>
                  <a:srgbClr val="70AD47">
                    <a:lumMod val="50000"/>
                  </a:srgbClr>
                </a:solidFill>
                <a:latin typeface="Calibri" panose="020F0502020204030204"/>
                <a:ea typeface="+mn-ea"/>
                <a:cs typeface="+mn-cs"/>
              </a:rPr>
              <a:t>At about line 430, the dstGridName has to be set to use the SCRIP file from your new grid.</a:t>
            </a:r>
          </a:p>
        </p:txBody>
      </p:sp>
    </p:spTree>
    <p:extLst>
      <p:ext uri="{BB962C8B-B14F-4D97-AF65-F5344CB8AC3E}">
        <p14:creationId xmlns:p14="http://schemas.microsoft.com/office/powerpoint/2010/main" val="342112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0361"/>
          </a:xfrm>
        </p:spPr>
        <p:txBody>
          <a:bodyPr/>
          <a:lstStyle/>
          <a:p>
            <a:pPr algn="l"/>
            <a:r>
              <a:rPr lang="en-US" dirty="0">
                <a:latin typeface="Calibri" panose="020F0502020204030204" pitchFamily="34" charset="0"/>
                <a:cs typeface="Calibri" panose="020F0502020204030204" pitchFamily="34" charset="0"/>
              </a:rPr>
              <a:t>(6) Additional Steps</a:t>
            </a:r>
          </a:p>
        </p:txBody>
      </p:sp>
      <p:sp>
        <p:nvSpPr>
          <p:cNvPr id="3" name="TextBox 2">
            <a:extLst>
              <a:ext uri="{FF2B5EF4-FFF2-40B4-BE49-F238E27FC236}">
                <a16:creationId xmlns:a16="http://schemas.microsoft.com/office/drawing/2014/main" id="{AC0F2676-3E2B-224B-A209-581B6A7E12EF}"/>
              </a:ext>
            </a:extLst>
          </p:cNvPr>
          <p:cNvSpPr txBox="1"/>
          <p:nvPr/>
        </p:nvSpPr>
        <p:spPr>
          <a:xfrm>
            <a:off x="457200" y="914400"/>
            <a:ext cx="2858201" cy="307777"/>
          </a:xfrm>
          <a:prstGeom prst="rect">
            <a:avLst/>
          </a:prstGeom>
          <a:noFill/>
        </p:spPr>
        <p:txBody>
          <a:bodyPr wrap="square" rtlCol="0">
            <a:spAutoFit/>
          </a:bodyPr>
          <a:lstStyle/>
          <a:p>
            <a:r>
              <a:rPr lang="en-US" b="1" u="sng" dirty="0"/>
              <a:t>Processing Nudging Data</a:t>
            </a:r>
          </a:p>
        </p:txBody>
      </p:sp>
      <p:sp>
        <p:nvSpPr>
          <p:cNvPr id="5" name="TextBox 4">
            <a:extLst>
              <a:ext uri="{FF2B5EF4-FFF2-40B4-BE49-F238E27FC236}">
                <a16:creationId xmlns:a16="http://schemas.microsoft.com/office/drawing/2014/main" id="{6C286C56-ECAC-F447-940E-DC55AEDE3D23}"/>
              </a:ext>
            </a:extLst>
          </p:cNvPr>
          <p:cNvSpPr txBox="1"/>
          <p:nvPr/>
        </p:nvSpPr>
        <p:spPr>
          <a:xfrm>
            <a:off x="1353509" y="1350901"/>
            <a:ext cx="9484982" cy="4801314"/>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Before Running create the following directories for the script to use: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cheyenne% mkdir Config</a:t>
            </a:r>
          </a:p>
          <a:p>
            <a:pPr marL="457200" marR="0" lvl="1"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cheyenne% mkdir TMP</a:t>
            </a:r>
          </a:p>
          <a:p>
            <a:pPr marL="457200" marR="0" lvl="1"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cheyenne% mkdir TMP/TMP_001.01           (To match $MYTMPDIR in your script)</a:t>
            </a:r>
          </a:p>
          <a:p>
            <a:pPr marL="457200" marR="0" lvl="1"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cheyenne% mkdir LOG</a:t>
            </a:r>
          </a:p>
          <a:p>
            <a:pPr marL="457200" marR="0" lvl="1"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cheyenne% mkdir LOG/LOG_001.01            (To match $MYLOGDIR in your script)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Also In your REPO create a directory for your nudging data:</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cheyenne% mkdir $(AMWG_REPO)/ne0np4.SAMGRID01.ne30x4/nudging</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Run the processing scripts on Casper: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cheyenne% execdav –time 24:00:00</a:t>
            </a:r>
          </a:p>
          <a:p>
            <a:pPr marL="457200" marR="0" lvl="1"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casper% ./Gen_MERRA2_ne0np4.SAMGRID01.ne30x4.csh &gt;&amp; OUTPUT_01 &amp;</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259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0361"/>
          </a:xfrm>
        </p:spPr>
        <p:txBody>
          <a:bodyPr/>
          <a:lstStyle/>
          <a:p>
            <a:pPr algn="l"/>
            <a:r>
              <a:rPr lang="en-US" dirty="0">
                <a:latin typeface="Calibri" panose="020F0502020204030204" pitchFamily="34" charset="0"/>
                <a:cs typeface="Calibri" panose="020F0502020204030204" pitchFamily="34" charset="0"/>
              </a:rPr>
              <a:t>(6) Additional Steps</a:t>
            </a:r>
          </a:p>
        </p:txBody>
      </p:sp>
      <p:sp>
        <p:nvSpPr>
          <p:cNvPr id="3" name="TextBox 2">
            <a:extLst>
              <a:ext uri="{FF2B5EF4-FFF2-40B4-BE49-F238E27FC236}">
                <a16:creationId xmlns:a16="http://schemas.microsoft.com/office/drawing/2014/main" id="{AC0F2676-3E2B-224B-A209-581B6A7E12EF}"/>
              </a:ext>
            </a:extLst>
          </p:cNvPr>
          <p:cNvSpPr txBox="1"/>
          <p:nvPr/>
        </p:nvSpPr>
        <p:spPr>
          <a:xfrm>
            <a:off x="457200" y="914400"/>
            <a:ext cx="2858201" cy="307777"/>
          </a:xfrm>
          <a:prstGeom prst="rect">
            <a:avLst/>
          </a:prstGeom>
          <a:noFill/>
        </p:spPr>
        <p:txBody>
          <a:bodyPr wrap="square" rtlCol="0">
            <a:spAutoFit/>
          </a:bodyPr>
          <a:lstStyle/>
          <a:p>
            <a:r>
              <a:rPr lang="en-US" b="1" u="sng" dirty="0"/>
              <a:t>Processing Nudging Data</a:t>
            </a:r>
          </a:p>
        </p:txBody>
      </p:sp>
      <p:sp>
        <p:nvSpPr>
          <p:cNvPr id="6" name="TextBox 5">
            <a:extLst>
              <a:ext uri="{FF2B5EF4-FFF2-40B4-BE49-F238E27FC236}">
                <a16:creationId xmlns:a16="http://schemas.microsoft.com/office/drawing/2014/main" id="{F1338004-01AB-D940-8BD8-6B2570E43B66}"/>
              </a:ext>
            </a:extLst>
          </p:cNvPr>
          <p:cNvSpPr txBox="1"/>
          <p:nvPr/>
        </p:nvSpPr>
        <p:spPr>
          <a:xfrm>
            <a:off x="3145322" y="731728"/>
            <a:ext cx="8271978" cy="31393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FF0000"/>
                </a:solidFill>
                <a:effectLst/>
                <a:uLnTx/>
                <a:uFillTx/>
                <a:latin typeface="Calibri" panose="020F0502020204030204"/>
                <a:ea typeface="+mn-ea"/>
                <a:cs typeface="+mn-cs"/>
              </a:rPr>
              <a:t>ALWAYS, ALWAYS, ALWAYS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check your log files!!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quick check is to search the log file to determine the number of SUCCESSFUL files processed:</a:t>
            </a:r>
          </a:p>
          <a:p>
            <a:pPr marL="457200" marR="0" lvl="1"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casper%  grep ‘SUCCESSFULLY COMPLETED’ LOG/LOG_001.01/* | cat –n | tail -1</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Compare this to the number: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casper% ls LOG/LOG_001.01/* | cat –n | tail -1</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number of SUCCESSFUL files should be exactly ½  the total number of log files.</a:t>
            </a:r>
          </a:p>
        </p:txBody>
      </p:sp>
      <p:sp>
        <p:nvSpPr>
          <p:cNvPr id="7" name="TextBox 6">
            <a:extLst>
              <a:ext uri="{FF2B5EF4-FFF2-40B4-BE49-F238E27FC236}">
                <a16:creationId xmlns:a16="http://schemas.microsoft.com/office/drawing/2014/main" id="{81EACD72-5BB5-D447-BDA1-BA7B87C27538}"/>
              </a:ext>
            </a:extLst>
          </p:cNvPr>
          <p:cNvSpPr txBox="1"/>
          <p:nvPr/>
        </p:nvSpPr>
        <p:spPr>
          <a:xfrm>
            <a:off x="1710222" y="4053721"/>
            <a:ext cx="9707078" cy="2031325"/>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Always browse a few files with ncdump/ncview to make sure that the fields have valid data.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If the momentum data is stored in terms of VOR/DIV values and that option was not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set correctly in the Gen_Data script, the winds will be all zeros.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There have been occurrences in which the winds in the polar night vortices have exceeded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tolerances set in the </a:t>
            </a: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makeIC_extract_analyses_info.ncl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file. In this case, the wind data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will have 0’s embedded in them. </a:t>
            </a:r>
          </a:p>
        </p:txBody>
      </p:sp>
    </p:spTree>
    <p:extLst>
      <p:ext uri="{BB962C8B-B14F-4D97-AF65-F5344CB8AC3E}">
        <p14:creationId xmlns:p14="http://schemas.microsoft.com/office/powerpoint/2010/main" val="414473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0361"/>
          </a:xfrm>
        </p:spPr>
        <p:txBody>
          <a:bodyPr/>
          <a:lstStyle/>
          <a:p>
            <a:pPr algn="l"/>
            <a:r>
              <a:rPr lang="en-US" dirty="0">
                <a:latin typeface="Calibri" panose="020F0502020204030204" pitchFamily="34" charset="0"/>
                <a:cs typeface="Calibri" panose="020F0502020204030204" pitchFamily="34" charset="0"/>
              </a:rPr>
              <a:t>(6) Additional Steps</a:t>
            </a:r>
          </a:p>
        </p:txBody>
      </p:sp>
      <p:sp>
        <p:nvSpPr>
          <p:cNvPr id="3" name="TextBox 2">
            <a:extLst>
              <a:ext uri="{FF2B5EF4-FFF2-40B4-BE49-F238E27FC236}">
                <a16:creationId xmlns:a16="http://schemas.microsoft.com/office/drawing/2014/main" id="{AC0F2676-3E2B-224B-A209-581B6A7E12EF}"/>
              </a:ext>
            </a:extLst>
          </p:cNvPr>
          <p:cNvSpPr txBox="1"/>
          <p:nvPr/>
        </p:nvSpPr>
        <p:spPr>
          <a:xfrm>
            <a:off x="457200" y="914400"/>
            <a:ext cx="2858201" cy="307777"/>
          </a:xfrm>
          <a:prstGeom prst="rect">
            <a:avLst/>
          </a:prstGeom>
          <a:noFill/>
        </p:spPr>
        <p:txBody>
          <a:bodyPr wrap="square" rtlCol="0">
            <a:spAutoFit/>
          </a:bodyPr>
          <a:lstStyle/>
          <a:p>
            <a:r>
              <a:rPr lang="en-US" b="1" u="sng" dirty="0"/>
              <a:t>Processing Nudging Data</a:t>
            </a:r>
          </a:p>
        </p:txBody>
      </p:sp>
      <p:sp>
        <p:nvSpPr>
          <p:cNvPr id="44" name="TextBox 43">
            <a:extLst>
              <a:ext uri="{FF2B5EF4-FFF2-40B4-BE49-F238E27FC236}">
                <a16:creationId xmlns:a16="http://schemas.microsoft.com/office/drawing/2014/main" id="{0410D412-7367-544D-B82A-0D7FEC267A63}"/>
              </a:ext>
            </a:extLst>
          </p:cNvPr>
          <p:cNvSpPr txBox="1"/>
          <p:nvPr/>
        </p:nvSpPr>
        <p:spPr>
          <a:xfrm>
            <a:off x="528628" y="1442837"/>
            <a:ext cx="4003530" cy="3139321"/>
          </a:xfrm>
          <a:prstGeom prst="rect">
            <a:avLst/>
          </a:prstGeom>
          <a:noFill/>
        </p:spPr>
        <p:txBody>
          <a:bodyPr wrap="square" rtlCol="0">
            <a:spAutoFit/>
          </a:bodyPr>
          <a:lstStyle/>
          <a:p>
            <a:pPr marL="285750" indent="-285750">
              <a:buClrTx/>
              <a:buFont typeface="Arial" panose="020B0604020202020204" pitchFamily="34" charset="0"/>
              <a:buChar char="•"/>
            </a:pPr>
            <a:r>
              <a:rPr lang="en-US" sz="1800" kern="1200" dirty="0">
                <a:solidFill>
                  <a:prstClr val="black"/>
                </a:solidFill>
                <a:latin typeface="Calibri" panose="020F0502020204030204"/>
                <a:ea typeface="+mn-ea"/>
                <a:cs typeface="+mn-cs"/>
              </a:rPr>
              <a:t>To use the Nudging and Emission files for the new grid, the user just needs to edit the appropriate namelist values. </a:t>
            </a:r>
          </a:p>
          <a:p>
            <a:pPr marL="285750" indent="-285750">
              <a:buClrTx/>
              <a:buFont typeface="Arial" panose="020B0604020202020204" pitchFamily="34" charset="0"/>
              <a:buChar char="•"/>
            </a:pPr>
            <a:endParaRPr lang="en-US" sz="1800" kern="1200" dirty="0">
              <a:solidFill>
                <a:prstClr val="black"/>
              </a:solidFill>
              <a:latin typeface="Calibri" panose="020F0502020204030204"/>
              <a:ea typeface="+mn-ea"/>
              <a:cs typeface="+mn-cs"/>
            </a:endParaRPr>
          </a:p>
          <a:p>
            <a:pPr marL="285750" indent="-285750">
              <a:buClrTx/>
              <a:buFont typeface="Arial" panose="020B0604020202020204" pitchFamily="34" charset="0"/>
              <a:buChar char="•"/>
            </a:pPr>
            <a:r>
              <a:rPr lang="en-US" sz="1800" kern="1200" dirty="0">
                <a:solidFill>
                  <a:prstClr val="black"/>
                </a:solidFill>
                <a:latin typeface="Calibri" panose="020F0502020204030204"/>
                <a:ea typeface="+mn-ea"/>
                <a:cs typeface="+mn-cs"/>
              </a:rPr>
              <a:t>Depending on disk space available, the nudging and emissions data that will commonly by used by a research group should be stored in the repository with all of the other grid dependent files.</a:t>
            </a:r>
          </a:p>
        </p:txBody>
      </p:sp>
      <p:grpSp>
        <p:nvGrpSpPr>
          <p:cNvPr id="84" name="Group 83">
            <a:extLst>
              <a:ext uri="{FF2B5EF4-FFF2-40B4-BE49-F238E27FC236}">
                <a16:creationId xmlns:a16="http://schemas.microsoft.com/office/drawing/2014/main" id="{D938AA54-83B7-1141-8BEE-AD2E1AB2610C}"/>
              </a:ext>
            </a:extLst>
          </p:cNvPr>
          <p:cNvGrpSpPr/>
          <p:nvPr/>
        </p:nvGrpSpPr>
        <p:grpSpPr>
          <a:xfrm>
            <a:off x="5245305" y="914400"/>
            <a:ext cx="6015944" cy="4935112"/>
            <a:chOff x="-469695" y="1180126"/>
            <a:chExt cx="6015944" cy="4935112"/>
          </a:xfrm>
        </p:grpSpPr>
        <p:grpSp>
          <p:nvGrpSpPr>
            <p:cNvPr id="85" name="Group 84">
              <a:extLst>
                <a:ext uri="{FF2B5EF4-FFF2-40B4-BE49-F238E27FC236}">
                  <a16:creationId xmlns:a16="http://schemas.microsoft.com/office/drawing/2014/main" id="{4FFD936A-CE2C-4749-B2D4-93FAF448D86A}"/>
                </a:ext>
              </a:extLst>
            </p:cNvPr>
            <p:cNvGrpSpPr>
              <a:grpSpLocks noChangeAspect="1"/>
            </p:cNvGrpSpPr>
            <p:nvPr/>
          </p:nvGrpSpPr>
          <p:grpSpPr>
            <a:xfrm>
              <a:off x="-469695" y="1180126"/>
              <a:ext cx="6015944" cy="4935112"/>
              <a:chOff x="1537175" y="780178"/>
              <a:chExt cx="7519930" cy="6168891"/>
            </a:xfrm>
          </p:grpSpPr>
          <p:sp>
            <p:nvSpPr>
              <p:cNvPr id="89" name="Rectangle 88">
                <a:extLst>
                  <a:ext uri="{FF2B5EF4-FFF2-40B4-BE49-F238E27FC236}">
                    <a16:creationId xmlns:a16="http://schemas.microsoft.com/office/drawing/2014/main" id="{B79DD907-1920-A44E-BFF6-5247E97F4094}"/>
                  </a:ext>
                </a:extLst>
              </p:cNvPr>
              <p:cNvSpPr/>
              <p:nvPr/>
            </p:nvSpPr>
            <p:spPr>
              <a:xfrm>
                <a:off x="1537175" y="780178"/>
                <a:ext cx="7519930" cy="6168891"/>
              </a:xfrm>
              <a:prstGeom prst="rect">
                <a:avLst/>
              </a:prstGeom>
              <a:solidFill>
                <a:srgbClr val="4472C4"/>
              </a:solidFill>
              <a:ln w="12700" cap="flat" cmpd="sng" algn="ctr">
                <a:solidFill>
                  <a:sysClr val="windowText" lastClr="000000"/>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C9630035-6827-8B42-AF7E-4786724EDFF9}"/>
                  </a:ext>
                </a:extLst>
              </p:cNvPr>
              <p:cNvSpPr txBox="1"/>
              <p:nvPr/>
            </p:nvSpPr>
            <p:spPr>
              <a:xfrm>
                <a:off x="3946442" y="863592"/>
                <a:ext cx="1701799"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mj-lt"/>
                    <a:ea typeface="+mn-ea"/>
                    <a:cs typeface="+mn-cs"/>
                  </a:rPr>
                  <a:t>/my/local/repo/</a:t>
                </a:r>
              </a:p>
            </p:txBody>
          </p:sp>
          <p:sp>
            <p:nvSpPr>
              <p:cNvPr id="91" name="TextBox 90">
                <a:extLst>
                  <a:ext uri="{FF2B5EF4-FFF2-40B4-BE49-F238E27FC236}">
                    <a16:creationId xmlns:a16="http://schemas.microsoft.com/office/drawing/2014/main" id="{6A1724D9-5F03-CD4C-9F96-D0DBC9F8A3AC}"/>
                  </a:ext>
                </a:extLst>
              </p:cNvPr>
              <p:cNvSpPr txBox="1"/>
              <p:nvPr/>
            </p:nvSpPr>
            <p:spPr>
              <a:xfrm>
                <a:off x="1965731" y="1811624"/>
                <a:ext cx="3165069"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ne0np4.SAMGRID01.ne30x4</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2" name="TextBox 91">
                <a:extLst>
                  <a:ext uri="{FF2B5EF4-FFF2-40B4-BE49-F238E27FC236}">
                    <a16:creationId xmlns:a16="http://schemas.microsoft.com/office/drawing/2014/main" id="{C10E9CEE-B7E2-0C44-8D48-623AF243658C}"/>
                  </a:ext>
                </a:extLst>
              </p:cNvPr>
              <p:cNvSpPr txBox="1"/>
              <p:nvPr/>
            </p:nvSpPr>
            <p:spPr>
              <a:xfrm>
                <a:off x="5559356" y="1811624"/>
                <a:ext cx="3254444"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mj-lt"/>
                    <a:ea typeface="+mn-ea"/>
                    <a:cs typeface="+mn-cs"/>
                  </a:rPr>
                  <a:t>ne0np4.MyOtherGrid.ne30x8</a:t>
                </a:r>
                <a:r>
                  <a:rPr kumimoji="0" lang="en-US" b="0" i="0" u="none" strike="noStrike" kern="1200" cap="none" spc="0" normalizeH="0" baseline="0" noProof="0" dirty="0">
                    <a:ln>
                      <a:noFill/>
                    </a:ln>
                    <a:solidFill>
                      <a:prstClr val="black"/>
                    </a:solidFill>
                    <a:effectLst/>
                    <a:uLnTx/>
                    <a:uFillTx/>
                    <a:latin typeface="+mj-lt"/>
                    <a:ea typeface="+mn-ea"/>
                    <a:cs typeface="+mn-cs"/>
                  </a:rPr>
                  <a:t>/</a:t>
                </a:r>
              </a:p>
            </p:txBody>
          </p:sp>
          <p:cxnSp>
            <p:nvCxnSpPr>
              <p:cNvPr id="93" name="Straight Connector 92">
                <a:extLst>
                  <a:ext uri="{FF2B5EF4-FFF2-40B4-BE49-F238E27FC236}">
                    <a16:creationId xmlns:a16="http://schemas.microsoft.com/office/drawing/2014/main" id="{47E7555B-A8DE-2B46-8C7C-FC947C40B871}"/>
                  </a:ext>
                </a:extLst>
              </p:cNvPr>
              <p:cNvCxnSpPr>
                <a:cxnSpLocks/>
                <a:endCxn id="91" idx="0"/>
              </p:cNvCxnSpPr>
              <p:nvPr/>
            </p:nvCxnSpPr>
            <p:spPr>
              <a:xfrm flipH="1">
                <a:off x="3548266" y="1241526"/>
                <a:ext cx="1249078" cy="570099"/>
              </a:xfrm>
              <a:prstGeom prst="line">
                <a:avLst/>
              </a:prstGeom>
              <a:noFill/>
              <a:ln w="6350" cap="flat" cmpd="sng" algn="ctr">
                <a:solidFill>
                  <a:sysClr val="windowText" lastClr="000000"/>
                </a:solidFill>
                <a:prstDash val="solid"/>
                <a:miter lim="800000"/>
              </a:ln>
              <a:effectLst/>
            </p:spPr>
          </p:cxnSp>
          <p:cxnSp>
            <p:nvCxnSpPr>
              <p:cNvPr id="94" name="Straight Connector 93">
                <a:extLst>
                  <a:ext uri="{FF2B5EF4-FFF2-40B4-BE49-F238E27FC236}">
                    <a16:creationId xmlns:a16="http://schemas.microsoft.com/office/drawing/2014/main" id="{C4873078-0714-834D-A340-5F2F6C839A9F}"/>
                  </a:ext>
                </a:extLst>
              </p:cNvPr>
              <p:cNvCxnSpPr>
                <a:cxnSpLocks/>
              </p:cNvCxnSpPr>
              <p:nvPr/>
            </p:nvCxnSpPr>
            <p:spPr>
              <a:xfrm>
                <a:off x="4797342" y="1241526"/>
                <a:ext cx="2389236" cy="570098"/>
              </a:xfrm>
              <a:prstGeom prst="line">
                <a:avLst/>
              </a:prstGeom>
              <a:noFill/>
              <a:ln w="6350" cap="flat" cmpd="sng" algn="ctr">
                <a:solidFill>
                  <a:sysClr val="windowText" lastClr="000000"/>
                </a:solidFill>
                <a:prstDash val="solid"/>
                <a:miter lim="800000"/>
              </a:ln>
              <a:effectLst/>
            </p:spPr>
          </p:cxnSp>
          <p:grpSp>
            <p:nvGrpSpPr>
              <p:cNvPr id="95" name="Group 94">
                <a:extLst>
                  <a:ext uri="{FF2B5EF4-FFF2-40B4-BE49-F238E27FC236}">
                    <a16:creationId xmlns:a16="http://schemas.microsoft.com/office/drawing/2014/main" id="{E0021C74-6E85-0D4E-BC31-E733CB93508D}"/>
                  </a:ext>
                </a:extLst>
              </p:cNvPr>
              <p:cNvGrpSpPr/>
              <p:nvPr/>
            </p:nvGrpSpPr>
            <p:grpSpPr>
              <a:xfrm>
                <a:off x="2590797" y="2180956"/>
                <a:ext cx="2709338" cy="4316294"/>
                <a:chOff x="2091261" y="2180956"/>
                <a:chExt cx="2709338" cy="4316294"/>
              </a:xfrm>
            </p:grpSpPr>
            <p:sp>
              <p:nvSpPr>
                <p:cNvPr id="112" name="TextBox 111">
                  <a:extLst>
                    <a:ext uri="{FF2B5EF4-FFF2-40B4-BE49-F238E27FC236}">
                      <a16:creationId xmlns:a16="http://schemas.microsoft.com/office/drawing/2014/main" id="{57E9BEAA-174D-B347-A2B8-D0554E1F7457}"/>
                    </a:ext>
                  </a:extLst>
                </p:cNvPr>
                <p:cNvSpPr txBox="1"/>
                <p:nvPr/>
              </p:nvSpPr>
              <p:spPr>
                <a:xfrm>
                  <a:off x="2253109" y="2371457"/>
                  <a:ext cx="930358"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atmsrf</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13" name="TextBox 112">
                  <a:extLst>
                    <a:ext uri="{FF2B5EF4-FFF2-40B4-BE49-F238E27FC236}">
                      <a16:creationId xmlns:a16="http://schemas.microsoft.com/office/drawing/2014/main" id="{5AA78CB3-AAE5-CB4D-B205-716B0C2FB65D}"/>
                    </a:ext>
                  </a:extLst>
                </p:cNvPr>
                <p:cNvSpPr txBox="1"/>
                <p:nvPr/>
              </p:nvSpPr>
              <p:spPr>
                <a:xfrm>
                  <a:off x="2253109" y="2864191"/>
                  <a:ext cx="1099691"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domains</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14" name="TextBox 113">
                  <a:extLst>
                    <a:ext uri="{FF2B5EF4-FFF2-40B4-BE49-F238E27FC236}">
                      <a16:creationId xmlns:a16="http://schemas.microsoft.com/office/drawing/2014/main" id="{909D408C-C902-6540-975D-5A0CFA9001E8}"/>
                    </a:ext>
                  </a:extLst>
                </p:cNvPr>
                <p:cNvSpPr txBox="1"/>
                <p:nvPr/>
              </p:nvSpPr>
              <p:spPr>
                <a:xfrm>
                  <a:off x="2253109" y="5239592"/>
                  <a:ext cx="2547490"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clm_surfdata_5_0</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15" name="TextBox 114">
                  <a:extLst>
                    <a:ext uri="{FF2B5EF4-FFF2-40B4-BE49-F238E27FC236}">
                      <a16:creationId xmlns:a16="http://schemas.microsoft.com/office/drawing/2014/main" id="{20B42EAC-ED76-304F-9495-B583180BA2E7}"/>
                    </a:ext>
                  </a:extLst>
                </p:cNvPr>
                <p:cNvSpPr txBox="1"/>
                <p:nvPr/>
              </p:nvSpPr>
              <p:spPr>
                <a:xfrm>
                  <a:off x="2278510" y="3817859"/>
                  <a:ext cx="930358"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inic</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16" name="TextBox 115">
                  <a:extLst>
                    <a:ext uri="{FF2B5EF4-FFF2-40B4-BE49-F238E27FC236}">
                      <a16:creationId xmlns:a16="http://schemas.microsoft.com/office/drawing/2014/main" id="{09866AA7-DF3F-4849-AC2B-C4F9B7240D39}"/>
                    </a:ext>
                  </a:extLst>
                </p:cNvPr>
                <p:cNvSpPr txBox="1"/>
                <p:nvPr/>
              </p:nvSpPr>
              <p:spPr>
                <a:xfrm>
                  <a:off x="2253109" y="3338916"/>
                  <a:ext cx="930358"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grids</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17" name="TextBox 116">
                  <a:extLst>
                    <a:ext uri="{FF2B5EF4-FFF2-40B4-BE49-F238E27FC236}">
                      <a16:creationId xmlns:a16="http://schemas.microsoft.com/office/drawing/2014/main" id="{3E54CBC3-DD87-EE40-B57F-7A749550C30D}"/>
                    </a:ext>
                  </a:extLst>
                </p:cNvPr>
                <p:cNvSpPr txBox="1"/>
                <p:nvPr/>
              </p:nvSpPr>
              <p:spPr>
                <a:xfrm>
                  <a:off x="2270044" y="4292269"/>
                  <a:ext cx="930358"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maps</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18" name="TextBox 117">
                  <a:extLst>
                    <a:ext uri="{FF2B5EF4-FFF2-40B4-BE49-F238E27FC236}">
                      <a16:creationId xmlns:a16="http://schemas.microsoft.com/office/drawing/2014/main" id="{B9DE1103-E255-BA4E-A2A0-42CE3EC33CC4}"/>
                    </a:ext>
                  </a:extLst>
                </p:cNvPr>
                <p:cNvSpPr txBox="1"/>
                <p:nvPr/>
              </p:nvSpPr>
              <p:spPr>
                <a:xfrm>
                  <a:off x="2253109" y="4743717"/>
                  <a:ext cx="930358"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topo</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119" name="Straight Connector 118">
                  <a:extLst>
                    <a:ext uri="{FF2B5EF4-FFF2-40B4-BE49-F238E27FC236}">
                      <a16:creationId xmlns:a16="http://schemas.microsoft.com/office/drawing/2014/main" id="{4FF73A84-23FA-8A49-814B-1FBC4A32D026}"/>
                    </a:ext>
                  </a:extLst>
                </p:cNvPr>
                <p:cNvCxnSpPr>
                  <a:cxnSpLocks/>
                </p:cNvCxnSpPr>
                <p:nvPr/>
              </p:nvCxnSpPr>
              <p:spPr>
                <a:xfrm>
                  <a:off x="2091267" y="2180956"/>
                  <a:ext cx="8464" cy="4316294"/>
                </a:xfrm>
                <a:prstGeom prst="line">
                  <a:avLst/>
                </a:prstGeom>
                <a:noFill/>
                <a:ln w="6350" cap="flat" cmpd="sng" algn="ctr">
                  <a:solidFill>
                    <a:sysClr val="windowText" lastClr="000000"/>
                  </a:solidFill>
                  <a:prstDash val="solid"/>
                  <a:miter lim="800000"/>
                </a:ln>
                <a:effectLst/>
              </p:spPr>
            </p:cxnSp>
            <p:cxnSp>
              <p:nvCxnSpPr>
                <p:cNvPr id="120" name="Straight Connector 119">
                  <a:extLst>
                    <a:ext uri="{FF2B5EF4-FFF2-40B4-BE49-F238E27FC236}">
                      <a16:creationId xmlns:a16="http://schemas.microsoft.com/office/drawing/2014/main" id="{05D02175-835A-3445-B447-EFB9EF6FDBEB}"/>
                    </a:ext>
                  </a:extLst>
                </p:cNvPr>
                <p:cNvCxnSpPr>
                  <a:cxnSpLocks/>
                </p:cNvCxnSpPr>
                <p:nvPr/>
              </p:nvCxnSpPr>
              <p:spPr>
                <a:xfrm>
                  <a:off x="2091267" y="2556123"/>
                  <a:ext cx="161841" cy="0"/>
                </a:xfrm>
                <a:prstGeom prst="line">
                  <a:avLst/>
                </a:prstGeom>
                <a:noFill/>
                <a:ln w="6350" cap="flat" cmpd="sng" algn="ctr">
                  <a:solidFill>
                    <a:sysClr val="windowText" lastClr="000000"/>
                  </a:solidFill>
                  <a:prstDash val="solid"/>
                  <a:miter lim="800000"/>
                </a:ln>
                <a:effectLst/>
              </p:spPr>
            </p:cxnSp>
            <p:cxnSp>
              <p:nvCxnSpPr>
                <p:cNvPr id="121" name="Straight Connector 120">
                  <a:extLst>
                    <a:ext uri="{FF2B5EF4-FFF2-40B4-BE49-F238E27FC236}">
                      <a16:creationId xmlns:a16="http://schemas.microsoft.com/office/drawing/2014/main" id="{2702538C-901D-CC46-BA2C-6F416F3F4C9E}"/>
                    </a:ext>
                  </a:extLst>
                </p:cNvPr>
                <p:cNvCxnSpPr>
                  <a:cxnSpLocks/>
                </p:cNvCxnSpPr>
                <p:nvPr/>
              </p:nvCxnSpPr>
              <p:spPr>
                <a:xfrm>
                  <a:off x="2091261" y="3521329"/>
                  <a:ext cx="161841" cy="0"/>
                </a:xfrm>
                <a:prstGeom prst="line">
                  <a:avLst/>
                </a:prstGeom>
                <a:noFill/>
                <a:ln w="6350" cap="flat" cmpd="sng" algn="ctr">
                  <a:solidFill>
                    <a:sysClr val="windowText" lastClr="000000"/>
                  </a:solidFill>
                  <a:prstDash val="solid"/>
                  <a:miter lim="800000"/>
                </a:ln>
                <a:effectLst/>
              </p:spPr>
            </p:cxnSp>
            <p:cxnSp>
              <p:nvCxnSpPr>
                <p:cNvPr id="122" name="Straight Connector 121">
                  <a:extLst>
                    <a:ext uri="{FF2B5EF4-FFF2-40B4-BE49-F238E27FC236}">
                      <a16:creationId xmlns:a16="http://schemas.microsoft.com/office/drawing/2014/main" id="{9D5066B6-58CB-FF43-9FD2-C37222DBFC31}"/>
                    </a:ext>
                  </a:extLst>
                </p:cNvPr>
                <p:cNvCxnSpPr>
                  <a:cxnSpLocks/>
                </p:cNvCxnSpPr>
                <p:nvPr/>
              </p:nvCxnSpPr>
              <p:spPr>
                <a:xfrm>
                  <a:off x="2091263" y="3038725"/>
                  <a:ext cx="161841" cy="0"/>
                </a:xfrm>
                <a:prstGeom prst="line">
                  <a:avLst/>
                </a:prstGeom>
                <a:noFill/>
                <a:ln w="6350" cap="flat" cmpd="sng" algn="ctr">
                  <a:solidFill>
                    <a:sysClr val="windowText" lastClr="000000"/>
                  </a:solidFill>
                  <a:prstDash val="solid"/>
                  <a:miter lim="800000"/>
                </a:ln>
                <a:effectLst/>
              </p:spPr>
            </p:cxnSp>
            <p:cxnSp>
              <p:nvCxnSpPr>
                <p:cNvPr id="123" name="Straight Connector 122">
                  <a:extLst>
                    <a:ext uri="{FF2B5EF4-FFF2-40B4-BE49-F238E27FC236}">
                      <a16:creationId xmlns:a16="http://schemas.microsoft.com/office/drawing/2014/main" id="{6BEDA16E-5576-884A-83D3-FE4A5A4B3B05}"/>
                    </a:ext>
                  </a:extLst>
                </p:cNvPr>
                <p:cNvCxnSpPr>
                  <a:cxnSpLocks/>
                </p:cNvCxnSpPr>
                <p:nvPr/>
              </p:nvCxnSpPr>
              <p:spPr>
                <a:xfrm>
                  <a:off x="2091268" y="4478060"/>
                  <a:ext cx="161841" cy="0"/>
                </a:xfrm>
                <a:prstGeom prst="line">
                  <a:avLst/>
                </a:prstGeom>
                <a:noFill/>
                <a:ln w="6350" cap="flat" cmpd="sng" algn="ctr">
                  <a:solidFill>
                    <a:sysClr val="windowText" lastClr="000000"/>
                  </a:solidFill>
                  <a:prstDash val="solid"/>
                  <a:miter lim="800000"/>
                </a:ln>
                <a:effectLst/>
              </p:spPr>
            </p:cxnSp>
            <p:cxnSp>
              <p:nvCxnSpPr>
                <p:cNvPr id="124" name="Straight Connector 123">
                  <a:extLst>
                    <a:ext uri="{FF2B5EF4-FFF2-40B4-BE49-F238E27FC236}">
                      <a16:creationId xmlns:a16="http://schemas.microsoft.com/office/drawing/2014/main" id="{5CE60535-2EF9-2344-BC84-C1C127B5EB72}"/>
                    </a:ext>
                  </a:extLst>
                </p:cNvPr>
                <p:cNvCxnSpPr>
                  <a:cxnSpLocks/>
                </p:cNvCxnSpPr>
                <p:nvPr/>
              </p:nvCxnSpPr>
              <p:spPr>
                <a:xfrm>
                  <a:off x="2091262" y="4926796"/>
                  <a:ext cx="161841" cy="0"/>
                </a:xfrm>
                <a:prstGeom prst="line">
                  <a:avLst/>
                </a:prstGeom>
                <a:noFill/>
                <a:ln w="6350" cap="flat" cmpd="sng" algn="ctr">
                  <a:solidFill>
                    <a:sysClr val="windowText" lastClr="000000"/>
                  </a:solidFill>
                  <a:prstDash val="solid"/>
                  <a:miter lim="800000"/>
                </a:ln>
                <a:effectLst/>
              </p:spPr>
            </p:cxnSp>
            <p:cxnSp>
              <p:nvCxnSpPr>
                <p:cNvPr id="125" name="Straight Connector 124">
                  <a:extLst>
                    <a:ext uri="{FF2B5EF4-FFF2-40B4-BE49-F238E27FC236}">
                      <a16:creationId xmlns:a16="http://schemas.microsoft.com/office/drawing/2014/main" id="{355CF804-CF02-6342-86DF-F1D3F87942F9}"/>
                    </a:ext>
                  </a:extLst>
                </p:cNvPr>
                <p:cNvCxnSpPr>
                  <a:cxnSpLocks/>
                </p:cNvCxnSpPr>
                <p:nvPr/>
              </p:nvCxnSpPr>
              <p:spPr>
                <a:xfrm>
                  <a:off x="2099731" y="3995460"/>
                  <a:ext cx="161841" cy="0"/>
                </a:xfrm>
                <a:prstGeom prst="line">
                  <a:avLst/>
                </a:prstGeom>
                <a:noFill/>
                <a:ln w="6350" cap="flat" cmpd="sng" algn="ctr">
                  <a:solidFill>
                    <a:sysClr val="windowText" lastClr="000000"/>
                  </a:solidFill>
                  <a:prstDash val="solid"/>
                  <a:miter lim="800000"/>
                </a:ln>
                <a:effectLst/>
              </p:spPr>
            </p:cxnSp>
            <p:cxnSp>
              <p:nvCxnSpPr>
                <p:cNvPr id="126" name="Straight Connector 125">
                  <a:extLst>
                    <a:ext uri="{FF2B5EF4-FFF2-40B4-BE49-F238E27FC236}">
                      <a16:creationId xmlns:a16="http://schemas.microsoft.com/office/drawing/2014/main" id="{A5BA7087-11B1-AB4E-B676-242FE3DE3D46}"/>
                    </a:ext>
                  </a:extLst>
                </p:cNvPr>
                <p:cNvCxnSpPr>
                  <a:cxnSpLocks/>
                </p:cNvCxnSpPr>
                <p:nvPr/>
              </p:nvCxnSpPr>
              <p:spPr>
                <a:xfrm>
                  <a:off x="2091267" y="5423449"/>
                  <a:ext cx="161841" cy="0"/>
                </a:xfrm>
                <a:prstGeom prst="line">
                  <a:avLst/>
                </a:prstGeom>
                <a:noFill/>
                <a:ln w="6350" cap="flat" cmpd="sng" algn="ctr">
                  <a:solidFill>
                    <a:sysClr val="windowText" lastClr="000000"/>
                  </a:solidFill>
                  <a:prstDash val="solid"/>
                  <a:miter lim="800000"/>
                </a:ln>
                <a:effectLst/>
              </p:spPr>
            </p:cxnSp>
          </p:grpSp>
          <p:grpSp>
            <p:nvGrpSpPr>
              <p:cNvPr id="96" name="Group 95">
                <a:extLst>
                  <a:ext uri="{FF2B5EF4-FFF2-40B4-BE49-F238E27FC236}">
                    <a16:creationId xmlns:a16="http://schemas.microsoft.com/office/drawing/2014/main" id="{5D65915C-2BD6-B246-9D48-1008E8726800}"/>
                  </a:ext>
                </a:extLst>
              </p:cNvPr>
              <p:cNvGrpSpPr/>
              <p:nvPr/>
            </p:nvGrpSpPr>
            <p:grpSpPr>
              <a:xfrm>
                <a:off x="6189136" y="2189417"/>
                <a:ext cx="2709338" cy="3443357"/>
                <a:chOff x="2091261" y="2180956"/>
                <a:chExt cx="2709338" cy="3443357"/>
              </a:xfrm>
            </p:grpSpPr>
            <p:sp>
              <p:nvSpPr>
                <p:cNvPr id="97" name="TextBox 96">
                  <a:extLst>
                    <a:ext uri="{FF2B5EF4-FFF2-40B4-BE49-F238E27FC236}">
                      <a16:creationId xmlns:a16="http://schemas.microsoft.com/office/drawing/2014/main" id="{6E9905A0-02E5-B343-BC97-018E6CC62469}"/>
                    </a:ext>
                  </a:extLst>
                </p:cNvPr>
                <p:cNvSpPr txBox="1"/>
                <p:nvPr/>
              </p:nvSpPr>
              <p:spPr>
                <a:xfrm>
                  <a:off x="2253109" y="2371457"/>
                  <a:ext cx="930358"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atmsrf</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8" name="TextBox 97">
                  <a:extLst>
                    <a:ext uri="{FF2B5EF4-FFF2-40B4-BE49-F238E27FC236}">
                      <a16:creationId xmlns:a16="http://schemas.microsoft.com/office/drawing/2014/main" id="{3C33586B-E594-394C-A500-367627ECF8C2}"/>
                    </a:ext>
                  </a:extLst>
                </p:cNvPr>
                <p:cNvSpPr txBox="1"/>
                <p:nvPr/>
              </p:nvSpPr>
              <p:spPr>
                <a:xfrm>
                  <a:off x="2253109" y="2864191"/>
                  <a:ext cx="1099691"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domains</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9" name="TextBox 98">
                  <a:extLst>
                    <a:ext uri="{FF2B5EF4-FFF2-40B4-BE49-F238E27FC236}">
                      <a16:creationId xmlns:a16="http://schemas.microsoft.com/office/drawing/2014/main" id="{C34F2EC8-FB6F-B648-9969-A795A53A4C4D}"/>
                    </a:ext>
                  </a:extLst>
                </p:cNvPr>
                <p:cNvSpPr txBox="1"/>
                <p:nvPr/>
              </p:nvSpPr>
              <p:spPr>
                <a:xfrm>
                  <a:off x="2253109" y="5239592"/>
                  <a:ext cx="2547490"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clm_surfdata_5_0</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00" name="TextBox 99">
                  <a:extLst>
                    <a:ext uri="{FF2B5EF4-FFF2-40B4-BE49-F238E27FC236}">
                      <a16:creationId xmlns:a16="http://schemas.microsoft.com/office/drawing/2014/main" id="{E574161A-8019-8249-A743-0F1710968DF3}"/>
                    </a:ext>
                  </a:extLst>
                </p:cNvPr>
                <p:cNvSpPr txBox="1"/>
                <p:nvPr/>
              </p:nvSpPr>
              <p:spPr>
                <a:xfrm>
                  <a:off x="2278510" y="3817859"/>
                  <a:ext cx="930358"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inic</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01" name="TextBox 100">
                  <a:extLst>
                    <a:ext uri="{FF2B5EF4-FFF2-40B4-BE49-F238E27FC236}">
                      <a16:creationId xmlns:a16="http://schemas.microsoft.com/office/drawing/2014/main" id="{CDC12656-26B3-514D-AC26-F4AFD9D9765F}"/>
                    </a:ext>
                  </a:extLst>
                </p:cNvPr>
                <p:cNvSpPr txBox="1"/>
                <p:nvPr/>
              </p:nvSpPr>
              <p:spPr>
                <a:xfrm>
                  <a:off x="2253109" y="3338916"/>
                  <a:ext cx="930358"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grids</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02" name="TextBox 101">
                  <a:extLst>
                    <a:ext uri="{FF2B5EF4-FFF2-40B4-BE49-F238E27FC236}">
                      <a16:creationId xmlns:a16="http://schemas.microsoft.com/office/drawing/2014/main" id="{2AF2A59C-350F-9041-9BC5-486F1F261886}"/>
                    </a:ext>
                  </a:extLst>
                </p:cNvPr>
                <p:cNvSpPr txBox="1"/>
                <p:nvPr/>
              </p:nvSpPr>
              <p:spPr>
                <a:xfrm>
                  <a:off x="2270044" y="4292269"/>
                  <a:ext cx="930358"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maps</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03" name="TextBox 102">
                  <a:extLst>
                    <a:ext uri="{FF2B5EF4-FFF2-40B4-BE49-F238E27FC236}">
                      <a16:creationId xmlns:a16="http://schemas.microsoft.com/office/drawing/2014/main" id="{D7C02A91-3225-2E47-B3B8-72DFC4C7A23C}"/>
                    </a:ext>
                  </a:extLst>
                </p:cNvPr>
                <p:cNvSpPr txBox="1"/>
                <p:nvPr/>
              </p:nvSpPr>
              <p:spPr>
                <a:xfrm>
                  <a:off x="2253109" y="4743717"/>
                  <a:ext cx="930358"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topo</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104" name="Straight Connector 103">
                  <a:extLst>
                    <a:ext uri="{FF2B5EF4-FFF2-40B4-BE49-F238E27FC236}">
                      <a16:creationId xmlns:a16="http://schemas.microsoft.com/office/drawing/2014/main" id="{04F70E9C-B561-0048-9041-EBD3CA791686}"/>
                    </a:ext>
                  </a:extLst>
                </p:cNvPr>
                <p:cNvCxnSpPr/>
                <p:nvPr/>
              </p:nvCxnSpPr>
              <p:spPr>
                <a:xfrm>
                  <a:off x="2091267" y="2180956"/>
                  <a:ext cx="0" cy="3243303"/>
                </a:xfrm>
                <a:prstGeom prst="line">
                  <a:avLst/>
                </a:prstGeom>
                <a:noFill/>
                <a:ln w="6350" cap="flat" cmpd="sng" algn="ctr">
                  <a:solidFill>
                    <a:sysClr val="windowText" lastClr="000000"/>
                  </a:solidFill>
                  <a:prstDash val="solid"/>
                  <a:miter lim="800000"/>
                </a:ln>
                <a:effectLst/>
              </p:spPr>
            </p:cxnSp>
            <p:cxnSp>
              <p:nvCxnSpPr>
                <p:cNvPr id="105" name="Straight Connector 104">
                  <a:extLst>
                    <a:ext uri="{FF2B5EF4-FFF2-40B4-BE49-F238E27FC236}">
                      <a16:creationId xmlns:a16="http://schemas.microsoft.com/office/drawing/2014/main" id="{B26A4CFE-40C7-9943-B5AC-51F0BC22C39F}"/>
                    </a:ext>
                  </a:extLst>
                </p:cNvPr>
                <p:cNvCxnSpPr>
                  <a:cxnSpLocks/>
                </p:cNvCxnSpPr>
                <p:nvPr/>
              </p:nvCxnSpPr>
              <p:spPr>
                <a:xfrm>
                  <a:off x="2091267" y="2556123"/>
                  <a:ext cx="161841" cy="0"/>
                </a:xfrm>
                <a:prstGeom prst="line">
                  <a:avLst/>
                </a:prstGeom>
                <a:noFill/>
                <a:ln w="6350" cap="flat" cmpd="sng" algn="ctr">
                  <a:solidFill>
                    <a:sysClr val="windowText" lastClr="000000"/>
                  </a:solidFill>
                  <a:prstDash val="solid"/>
                  <a:miter lim="800000"/>
                </a:ln>
                <a:effectLst/>
              </p:spPr>
            </p:cxnSp>
            <p:cxnSp>
              <p:nvCxnSpPr>
                <p:cNvPr id="106" name="Straight Connector 105">
                  <a:extLst>
                    <a:ext uri="{FF2B5EF4-FFF2-40B4-BE49-F238E27FC236}">
                      <a16:creationId xmlns:a16="http://schemas.microsoft.com/office/drawing/2014/main" id="{F9EFDF92-D5B8-634A-B63C-2B641451E70A}"/>
                    </a:ext>
                  </a:extLst>
                </p:cNvPr>
                <p:cNvCxnSpPr>
                  <a:cxnSpLocks/>
                </p:cNvCxnSpPr>
                <p:nvPr/>
              </p:nvCxnSpPr>
              <p:spPr>
                <a:xfrm>
                  <a:off x="2091261" y="3521329"/>
                  <a:ext cx="161841" cy="0"/>
                </a:xfrm>
                <a:prstGeom prst="line">
                  <a:avLst/>
                </a:prstGeom>
                <a:noFill/>
                <a:ln w="6350" cap="flat" cmpd="sng" algn="ctr">
                  <a:solidFill>
                    <a:sysClr val="windowText" lastClr="000000"/>
                  </a:solidFill>
                  <a:prstDash val="solid"/>
                  <a:miter lim="800000"/>
                </a:ln>
                <a:effectLst/>
              </p:spPr>
            </p:cxnSp>
            <p:cxnSp>
              <p:nvCxnSpPr>
                <p:cNvPr id="107" name="Straight Connector 106">
                  <a:extLst>
                    <a:ext uri="{FF2B5EF4-FFF2-40B4-BE49-F238E27FC236}">
                      <a16:creationId xmlns:a16="http://schemas.microsoft.com/office/drawing/2014/main" id="{334C3CFC-7CEB-2A4F-9BC7-244CB87177E0}"/>
                    </a:ext>
                  </a:extLst>
                </p:cNvPr>
                <p:cNvCxnSpPr>
                  <a:cxnSpLocks/>
                </p:cNvCxnSpPr>
                <p:nvPr/>
              </p:nvCxnSpPr>
              <p:spPr>
                <a:xfrm>
                  <a:off x="2091263" y="3038725"/>
                  <a:ext cx="161841" cy="0"/>
                </a:xfrm>
                <a:prstGeom prst="line">
                  <a:avLst/>
                </a:prstGeom>
                <a:noFill/>
                <a:ln w="6350" cap="flat" cmpd="sng" algn="ctr">
                  <a:solidFill>
                    <a:sysClr val="windowText" lastClr="000000"/>
                  </a:solidFill>
                  <a:prstDash val="solid"/>
                  <a:miter lim="800000"/>
                </a:ln>
                <a:effectLst/>
              </p:spPr>
            </p:cxnSp>
            <p:cxnSp>
              <p:nvCxnSpPr>
                <p:cNvPr id="108" name="Straight Connector 107">
                  <a:extLst>
                    <a:ext uri="{FF2B5EF4-FFF2-40B4-BE49-F238E27FC236}">
                      <a16:creationId xmlns:a16="http://schemas.microsoft.com/office/drawing/2014/main" id="{C578BA43-91A0-D94F-92F8-23CBF7E82922}"/>
                    </a:ext>
                  </a:extLst>
                </p:cNvPr>
                <p:cNvCxnSpPr>
                  <a:cxnSpLocks/>
                </p:cNvCxnSpPr>
                <p:nvPr/>
              </p:nvCxnSpPr>
              <p:spPr>
                <a:xfrm>
                  <a:off x="2091268" y="4478060"/>
                  <a:ext cx="161841" cy="0"/>
                </a:xfrm>
                <a:prstGeom prst="line">
                  <a:avLst/>
                </a:prstGeom>
                <a:noFill/>
                <a:ln w="6350" cap="flat" cmpd="sng" algn="ctr">
                  <a:solidFill>
                    <a:sysClr val="windowText" lastClr="000000"/>
                  </a:solidFill>
                  <a:prstDash val="solid"/>
                  <a:miter lim="800000"/>
                </a:ln>
                <a:effectLst/>
              </p:spPr>
            </p:cxnSp>
            <p:cxnSp>
              <p:nvCxnSpPr>
                <p:cNvPr id="109" name="Straight Connector 108">
                  <a:extLst>
                    <a:ext uri="{FF2B5EF4-FFF2-40B4-BE49-F238E27FC236}">
                      <a16:creationId xmlns:a16="http://schemas.microsoft.com/office/drawing/2014/main" id="{AA9B5E23-5294-CA49-A5E9-A1356099D453}"/>
                    </a:ext>
                  </a:extLst>
                </p:cNvPr>
                <p:cNvCxnSpPr>
                  <a:cxnSpLocks/>
                </p:cNvCxnSpPr>
                <p:nvPr/>
              </p:nvCxnSpPr>
              <p:spPr>
                <a:xfrm>
                  <a:off x="2091262" y="4926796"/>
                  <a:ext cx="161841" cy="0"/>
                </a:xfrm>
                <a:prstGeom prst="line">
                  <a:avLst/>
                </a:prstGeom>
                <a:noFill/>
                <a:ln w="6350" cap="flat" cmpd="sng" algn="ctr">
                  <a:solidFill>
                    <a:sysClr val="windowText" lastClr="000000"/>
                  </a:solidFill>
                  <a:prstDash val="solid"/>
                  <a:miter lim="800000"/>
                </a:ln>
                <a:effectLst/>
              </p:spPr>
            </p:cxnSp>
            <p:cxnSp>
              <p:nvCxnSpPr>
                <p:cNvPr id="110" name="Straight Connector 109">
                  <a:extLst>
                    <a:ext uri="{FF2B5EF4-FFF2-40B4-BE49-F238E27FC236}">
                      <a16:creationId xmlns:a16="http://schemas.microsoft.com/office/drawing/2014/main" id="{B72DA687-2E2C-B549-9B0C-F6B6344E10A2}"/>
                    </a:ext>
                  </a:extLst>
                </p:cNvPr>
                <p:cNvCxnSpPr>
                  <a:cxnSpLocks/>
                </p:cNvCxnSpPr>
                <p:nvPr/>
              </p:nvCxnSpPr>
              <p:spPr>
                <a:xfrm>
                  <a:off x="2099731" y="3995460"/>
                  <a:ext cx="161841" cy="0"/>
                </a:xfrm>
                <a:prstGeom prst="line">
                  <a:avLst/>
                </a:prstGeom>
                <a:noFill/>
                <a:ln w="6350" cap="flat" cmpd="sng" algn="ctr">
                  <a:solidFill>
                    <a:sysClr val="windowText" lastClr="000000"/>
                  </a:solidFill>
                  <a:prstDash val="solid"/>
                  <a:miter lim="800000"/>
                </a:ln>
                <a:effectLst/>
              </p:spPr>
            </p:cxnSp>
            <p:cxnSp>
              <p:nvCxnSpPr>
                <p:cNvPr id="111" name="Straight Connector 110">
                  <a:extLst>
                    <a:ext uri="{FF2B5EF4-FFF2-40B4-BE49-F238E27FC236}">
                      <a16:creationId xmlns:a16="http://schemas.microsoft.com/office/drawing/2014/main" id="{08B01E5E-8322-2E44-9AB4-76DF19B664A8}"/>
                    </a:ext>
                  </a:extLst>
                </p:cNvPr>
                <p:cNvCxnSpPr>
                  <a:cxnSpLocks/>
                </p:cNvCxnSpPr>
                <p:nvPr/>
              </p:nvCxnSpPr>
              <p:spPr>
                <a:xfrm>
                  <a:off x="2091267" y="5423449"/>
                  <a:ext cx="161841" cy="0"/>
                </a:xfrm>
                <a:prstGeom prst="line">
                  <a:avLst/>
                </a:prstGeom>
                <a:noFill/>
                <a:ln w="6350" cap="flat" cmpd="sng" algn="ctr">
                  <a:solidFill>
                    <a:sysClr val="windowText" lastClr="000000"/>
                  </a:solidFill>
                  <a:prstDash val="solid"/>
                  <a:miter lim="800000"/>
                </a:ln>
                <a:effectLst/>
              </p:spPr>
            </p:cxnSp>
          </p:grpSp>
        </p:grpSp>
        <p:sp>
          <p:nvSpPr>
            <p:cNvPr id="86" name="TextBox 85">
              <a:extLst>
                <a:ext uri="{FF2B5EF4-FFF2-40B4-BE49-F238E27FC236}">
                  <a16:creationId xmlns:a16="http://schemas.microsoft.com/office/drawing/2014/main" id="{353823BE-39B7-AD49-8F46-2B1D09333D5C}"/>
                </a:ext>
              </a:extLst>
            </p:cNvPr>
            <p:cNvSpPr txBox="1"/>
            <p:nvPr/>
          </p:nvSpPr>
          <p:spPr>
            <a:xfrm>
              <a:off x="502444" y="5144359"/>
              <a:ext cx="879990" cy="30777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nudging</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87" name="TextBox 86">
              <a:extLst>
                <a:ext uri="{FF2B5EF4-FFF2-40B4-BE49-F238E27FC236}">
                  <a16:creationId xmlns:a16="http://schemas.microsoft.com/office/drawing/2014/main" id="{4504B965-78B0-0846-B56B-78320661565F}"/>
                </a:ext>
              </a:extLst>
            </p:cNvPr>
            <p:cNvSpPr txBox="1"/>
            <p:nvPr/>
          </p:nvSpPr>
          <p:spPr>
            <a:xfrm>
              <a:off x="498729" y="5586687"/>
              <a:ext cx="1084271" cy="30777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emissions</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88" name="Straight Connector 87">
              <a:extLst>
                <a:ext uri="{FF2B5EF4-FFF2-40B4-BE49-F238E27FC236}">
                  <a16:creationId xmlns:a16="http://schemas.microsoft.com/office/drawing/2014/main" id="{319A29D6-E81C-094B-9DDB-7FD9FE2592A7}"/>
                </a:ext>
              </a:extLst>
            </p:cNvPr>
            <p:cNvCxnSpPr>
              <a:cxnSpLocks/>
            </p:cNvCxnSpPr>
            <p:nvPr/>
          </p:nvCxnSpPr>
          <p:spPr>
            <a:xfrm>
              <a:off x="380641" y="5753783"/>
              <a:ext cx="129473" cy="0"/>
            </a:xfrm>
            <a:prstGeom prst="line">
              <a:avLst/>
            </a:prstGeom>
            <a:noFill/>
            <a:ln w="6350" cap="flat" cmpd="sng" algn="ctr">
              <a:solidFill>
                <a:sysClr val="windowText" lastClr="000000"/>
              </a:solidFill>
              <a:prstDash val="solid"/>
              <a:miter lim="800000"/>
            </a:ln>
            <a:effectLst/>
          </p:spPr>
        </p:cxnSp>
      </p:grpSp>
    </p:spTree>
    <p:extLst>
      <p:ext uri="{BB962C8B-B14F-4D97-AF65-F5344CB8AC3E}">
        <p14:creationId xmlns:p14="http://schemas.microsoft.com/office/powerpoint/2010/main" val="39640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9332"/>
          </a:xfrm>
        </p:spPr>
        <p:txBody>
          <a:bodyPr/>
          <a:lstStyle/>
          <a:p>
            <a:pPr algn="l"/>
            <a:r>
              <a:rPr lang="en-US" dirty="0"/>
              <a:t>(7) Viewing Results</a:t>
            </a:r>
          </a:p>
        </p:txBody>
      </p:sp>
      <p:sp>
        <p:nvSpPr>
          <p:cNvPr id="131" name="TextBox 130">
            <a:extLst>
              <a:ext uri="{FF2B5EF4-FFF2-40B4-BE49-F238E27FC236}">
                <a16:creationId xmlns:a16="http://schemas.microsoft.com/office/drawing/2014/main" id="{FA9CC2D2-DB53-DC44-B3BF-F0D1AF4F3CF0}"/>
              </a:ext>
            </a:extLst>
          </p:cNvPr>
          <p:cNvSpPr txBox="1"/>
          <p:nvPr/>
        </p:nvSpPr>
        <p:spPr>
          <a:xfrm>
            <a:off x="5384800" y="1171548"/>
            <a:ext cx="6718300" cy="4832092"/>
          </a:xfrm>
          <a:prstGeom prst="rect">
            <a:avLst/>
          </a:prstGeom>
          <a:noFill/>
          <a:ln>
            <a:solidFill>
              <a:schemeClr val="tx1"/>
            </a:solidFill>
          </a:ln>
        </p:spPr>
        <p:txBody>
          <a:bodyPr wrap="square" rtlCol="0">
            <a:spAutoFit/>
          </a:bodyPr>
          <a:lstStyle/>
          <a:p>
            <a:r>
              <a:rPr lang="en-US" dirty="0"/>
              <a:t>A plugin for the VisIt visualization platform is available in the VRM_tools/VRM_Diagnostics directory:</a:t>
            </a:r>
          </a:p>
          <a:p>
            <a:endParaRPr lang="en-US" dirty="0"/>
          </a:p>
          <a:p>
            <a:r>
              <a:rPr lang="en-US" dirty="0"/>
              <a:t>The current plugin from the github repository is for an earlier version of VisIt. There are only a couple of simple mods needed to port it to the current version. </a:t>
            </a:r>
          </a:p>
          <a:p>
            <a:endParaRPr lang="en-US" dirty="0"/>
          </a:p>
          <a:p>
            <a:r>
              <a:rPr lang="en-US" dirty="0"/>
              <a:t>In the $(AMWG_DEMO_FEB21)/Demo_Files directory, there is a revised version that works for the current 3.1.3 version of VisIt. The pre-built executables for Linux/Mac are available at:</a:t>
            </a:r>
          </a:p>
          <a:p>
            <a:endParaRPr lang="en-US" dirty="0"/>
          </a:p>
          <a:p>
            <a:r>
              <a:rPr lang="en-US" dirty="0">
                <a:hlinkClick r:id="rId2"/>
              </a:rPr>
              <a:t>https://wci.llnl.gov/simulation/computer-codes/visit/executables/</a:t>
            </a:r>
            <a:endParaRPr lang="en-US" dirty="0"/>
          </a:p>
          <a:p>
            <a:endParaRPr lang="en-US" dirty="0"/>
          </a:p>
          <a:p>
            <a:r>
              <a:rPr lang="en-US" dirty="0"/>
              <a:t> e.g.  for Mac get the download:   </a:t>
            </a:r>
            <a:r>
              <a:rPr lang="en-US" dirty="0">
                <a:solidFill>
                  <a:srgbClr val="00B050"/>
                </a:solidFill>
              </a:rPr>
              <a:t>macOS Mojave 10.14.6 – Intel 64 bit</a:t>
            </a:r>
          </a:p>
          <a:p>
            <a:r>
              <a:rPr lang="en-US" dirty="0"/>
              <a:t>And follow the installation instructions found in the link “Visit install notes”</a:t>
            </a:r>
          </a:p>
          <a:p>
            <a:endParaRPr lang="en-US" dirty="0"/>
          </a:p>
          <a:p>
            <a:r>
              <a:rPr lang="en-US" dirty="0"/>
              <a:t>To install, first copy the SE Reader plugin to your local machine: </a:t>
            </a:r>
          </a:p>
          <a:p>
            <a:pPr lvl="1"/>
            <a:r>
              <a:rPr lang="en-US" dirty="0"/>
              <a:t>mymac% cd ~/Downloads/VisIt_plugin/MyPlugins/NETCDF_3.1.3</a:t>
            </a:r>
          </a:p>
          <a:p>
            <a:pPr lvl="1"/>
            <a:endParaRPr lang="en-US" dirty="0"/>
          </a:p>
          <a:p>
            <a:r>
              <a:rPr lang="en-US" dirty="0"/>
              <a:t>Run the following to build and install:</a:t>
            </a:r>
          </a:p>
          <a:p>
            <a:pPr lvl="1"/>
            <a:r>
              <a:rPr lang="en-US" dirty="0"/>
              <a:t>mymac% ~/Desktop/VisIt.app/Contents/Resources/bin/xml2cmake NETCDF.xml</a:t>
            </a:r>
          </a:p>
          <a:p>
            <a:pPr lvl="1"/>
            <a:r>
              <a:rPr lang="en-US" dirty="0"/>
              <a:t>mymac% cmake .         [</a:t>
            </a:r>
            <a:r>
              <a:rPr lang="en-US" dirty="0">
                <a:solidFill>
                  <a:srgbClr val="C00000"/>
                </a:solidFill>
              </a:rPr>
              <a:t>NOTE THE DOT, IT IS IMPORTANT</a:t>
            </a:r>
            <a:r>
              <a:rPr lang="en-US" dirty="0"/>
              <a:t>]</a:t>
            </a:r>
          </a:p>
          <a:p>
            <a:pPr lvl="1"/>
            <a:r>
              <a:rPr lang="en-US" dirty="0"/>
              <a:t>mymac% make</a:t>
            </a:r>
          </a:p>
        </p:txBody>
      </p:sp>
      <p:sp>
        <p:nvSpPr>
          <p:cNvPr id="132" name="TextBox 131">
            <a:extLst>
              <a:ext uri="{FF2B5EF4-FFF2-40B4-BE49-F238E27FC236}">
                <a16:creationId xmlns:a16="http://schemas.microsoft.com/office/drawing/2014/main" id="{A108BE6E-A0DB-5440-8E71-B246170B5785}"/>
              </a:ext>
            </a:extLst>
          </p:cNvPr>
          <p:cNvSpPr txBox="1"/>
          <p:nvPr/>
        </p:nvSpPr>
        <p:spPr>
          <a:xfrm>
            <a:off x="609600" y="854360"/>
            <a:ext cx="4775200" cy="2246769"/>
          </a:xfrm>
          <a:prstGeom prst="rect">
            <a:avLst/>
          </a:prstGeom>
          <a:noFill/>
        </p:spPr>
        <p:txBody>
          <a:bodyPr wrap="square" rtlCol="0">
            <a:spAutoFit/>
          </a:bodyPr>
          <a:lstStyle/>
          <a:p>
            <a:r>
              <a:rPr lang="en-US" b="1" u="sng" dirty="0"/>
              <a:t>3 Options when viewing results on VR grids:</a:t>
            </a:r>
          </a:p>
          <a:p>
            <a:pPr marL="285750" indent="-285750">
              <a:buFont typeface="Arial" panose="020B0604020202020204" pitchFamily="34" charset="0"/>
              <a:buChar char="•"/>
            </a:pPr>
            <a:r>
              <a:rPr lang="en-US" dirty="0"/>
              <a:t>Interpolate SE gridded data onto a regular grid.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programs (like NCL, IDL, ...) that automatically generate a triangular mesh from the unstructured points.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Programs which graph output data on its native grid.</a:t>
            </a:r>
          </a:p>
          <a:p>
            <a:pPr marL="285750" indent="-285750">
              <a:buFont typeface="Arial" panose="020B0604020202020204" pitchFamily="34" charset="0"/>
              <a:buChar char="•"/>
            </a:pPr>
            <a:endParaRPr lang="en-US" dirty="0"/>
          </a:p>
          <a:p>
            <a:endParaRPr lang="en-US" dirty="0"/>
          </a:p>
        </p:txBody>
      </p:sp>
      <p:sp>
        <p:nvSpPr>
          <p:cNvPr id="133" name="TextBox 132">
            <a:extLst>
              <a:ext uri="{FF2B5EF4-FFF2-40B4-BE49-F238E27FC236}">
                <a16:creationId xmlns:a16="http://schemas.microsoft.com/office/drawing/2014/main" id="{09B3E9E2-5542-8944-94DD-B197CF897EC9}"/>
              </a:ext>
            </a:extLst>
          </p:cNvPr>
          <p:cNvSpPr txBox="1"/>
          <p:nvPr/>
        </p:nvSpPr>
        <p:spPr>
          <a:xfrm>
            <a:off x="1111249" y="2787375"/>
            <a:ext cx="3771901" cy="1600438"/>
          </a:xfrm>
          <a:prstGeom prst="rect">
            <a:avLst/>
          </a:prstGeom>
          <a:noFill/>
          <a:ln>
            <a:solidFill>
              <a:schemeClr val="accent1"/>
            </a:solidFill>
          </a:ln>
        </p:spPr>
        <p:txBody>
          <a:bodyPr wrap="square" rtlCol="0">
            <a:spAutoFit/>
          </a:bodyPr>
          <a:lstStyle/>
          <a:p>
            <a:endParaRPr lang="en-US" dirty="0"/>
          </a:p>
          <a:p>
            <a:r>
              <a:rPr lang="en-US" b="1" dirty="0"/>
              <a:t>Duseong Jo, Forrest Lacy </a:t>
            </a:r>
            <a:r>
              <a:rPr lang="en-US" dirty="0"/>
              <a:t>and others have contributed useful information for graphing results on the MUSICA website:</a:t>
            </a:r>
          </a:p>
          <a:p>
            <a:endParaRPr lang="en-US" dirty="0"/>
          </a:p>
          <a:p>
            <a:r>
              <a:rPr lang="en-US" dirty="0">
                <a:hlinkClick r:id="rId3"/>
              </a:rPr>
              <a:t>https://wiki.ucar.edu/display/MUSICA</a:t>
            </a:r>
            <a:endParaRPr lang="en-US" dirty="0"/>
          </a:p>
          <a:p>
            <a:r>
              <a:rPr lang="en-US" dirty="0"/>
              <a:t> </a:t>
            </a:r>
          </a:p>
        </p:txBody>
      </p:sp>
      <p:sp>
        <p:nvSpPr>
          <p:cNvPr id="134" name="TextBox 133">
            <a:extLst>
              <a:ext uri="{FF2B5EF4-FFF2-40B4-BE49-F238E27FC236}">
                <a16:creationId xmlns:a16="http://schemas.microsoft.com/office/drawing/2014/main" id="{5F2513C2-F570-B942-9ABF-F6C8BDB9288D}"/>
              </a:ext>
            </a:extLst>
          </p:cNvPr>
          <p:cNvSpPr txBox="1"/>
          <p:nvPr/>
        </p:nvSpPr>
        <p:spPr>
          <a:xfrm>
            <a:off x="5391150" y="863771"/>
            <a:ext cx="1257300" cy="307777"/>
          </a:xfrm>
          <a:prstGeom prst="rect">
            <a:avLst/>
          </a:prstGeom>
          <a:solidFill>
            <a:schemeClr val="accent3">
              <a:lumMod val="50000"/>
              <a:alpha val="50000"/>
            </a:schemeClr>
          </a:solidFill>
          <a:ln>
            <a:solidFill>
              <a:schemeClr val="accent1"/>
            </a:solidFill>
          </a:ln>
        </p:spPr>
        <p:txBody>
          <a:bodyPr wrap="square" rtlCol="0">
            <a:spAutoFit/>
          </a:bodyPr>
          <a:lstStyle/>
          <a:p>
            <a:r>
              <a:rPr lang="en-US" dirty="0"/>
              <a:t>VisIt Plugin</a:t>
            </a:r>
          </a:p>
        </p:txBody>
      </p:sp>
    </p:spTree>
    <p:extLst>
      <p:ext uri="{BB962C8B-B14F-4D97-AF65-F5344CB8AC3E}">
        <p14:creationId xmlns:p14="http://schemas.microsoft.com/office/powerpoint/2010/main" val="288794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0361"/>
          </a:xfrm>
        </p:spPr>
        <p:txBody>
          <a:bodyPr/>
          <a:lstStyle/>
          <a:p>
            <a:pPr algn="l"/>
            <a:r>
              <a:rPr lang="en-US" dirty="0"/>
              <a:t>(7) Viewing Results</a:t>
            </a:r>
          </a:p>
        </p:txBody>
      </p:sp>
      <p:grpSp>
        <p:nvGrpSpPr>
          <p:cNvPr id="7" name="Group 6">
            <a:extLst>
              <a:ext uri="{FF2B5EF4-FFF2-40B4-BE49-F238E27FC236}">
                <a16:creationId xmlns:a16="http://schemas.microsoft.com/office/drawing/2014/main" id="{BCF37CCA-AC56-F44D-88EC-567CACD184D2}"/>
              </a:ext>
            </a:extLst>
          </p:cNvPr>
          <p:cNvGrpSpPr/>
          <p:nvPr/>
        </p:nvGrpSpPr>
        <p:grpSpPr>
          <a:xfrm>
            <a:off x="3619500" y="653871"/>
            <a:ext cx="8470900" cy="2862322"/>
            <a:chOff x="889000" y="1158894"/>
            <a:chExt cx="8470900" cy="2862322"/>
          </a:xfrm>
        </p:grpSpPr>
        <p:sp>
          <p:nvSpPr>
            <p:cNvPr id="4" name="TextBox 3">
              <a:extLst>
                <a:ext uri="{FF2B5EF4-FFF2-40B4-BE49-F238E27FC236}">
                  <a16:creationId xmlns:a16="http://schemas.microsoft.com/office/drawing/2014/main" id="{6A259907-F232-9849-ADF5-A850AC4E7A2B}"/>
                </a:ext>
              </a:extLst>
            </p:cNvPr>
            <p:cNvSpPr txBox="1"/>
            <p:nvPr/>
          </p:nvSpPr>
          <p:spPr>
            <a:xfrm>
              <a:off x="889000" y="1466671"/>
              <a:ext cx="8470900" cy="2554545"/>
            </a:xfrm>
            <a:prstGeom prst="rect">
              <a:avLst/>
            </a:prstGeom>
            <a:noFill/>
            <a:ln>
              <a:solidFill>
                <a:schemeClr val="tx1"/>
              </a:solidFill>
            </a:ln>
          </p:spPr>
          <p:txBody>
            <a:bodyPr wrap="square" rtlCol="0">
              <a:spAutoFit/>
            </a:bodyPr>
            <a:lstStyle/>
            <a:p>
              <a:r>
                <a:rPr lang="en-US" sz="1000" dirty="0">
                  <a:latin typeface="Calibri" panose="020F0502020204030204" pitchFamily="34" charset="0"/>
                  <a:cs typeface="Calibri" panose="020F0502020204030204" pitchFamily="34" charset="0"/>
                </a:rPr>
                <a:t>When this is done, the plugin has been installed into your local directory. </a:t>
              </a:r>
              <a:r>
                <a:rPr lang="en-US" sz="1000" b="1" dirty="0">
                  <a:solidFill>
                    <a:schemeClr val="accent3">
                      <a:lumMod val="50000"/>
                    </a:schemeClr>
                  </a:solidFill>
                  <a:latin typeface="Calibri" panose="020F0502020204030204" pitchFamily="34" charset="0"/>
                  <a:cs typeface="Calibri" panose="020F0502020204030204" pitchFamily="34" charset="0"/>
                </a:rPr>
                <a:t>~/.visit/ :</a:t>
              </a:r>
            </a:p>
            <a:p>
              <a:endParaRPr lang="en-US" sz="1000" dirty="0">
                <a:latin typeface="Calibri" panose="020F0502020204030204" pitchFamily="34" charset="0"/>
                <a:cs typeface="Calibri" panose="020F0502020204030204" pitchFamily="34" charset="0"/>
              </a:endParaRPr>
            </a:p>
            <a:p>
              <a:pPr lvl="1"/>
              <a:r>
                <a:rPr lang="en-US" sz="1000" dirty="0">
                  <a:latin typeface="Calibri" panose="020F0502020204030204" pitchFamily="34" charset="0"/>
                  <a:cs typeface="Calibri" panose="020F0502020204030204" pitchFamily="34" charset="0"/>
                </a:rPr>
                <a:t>mymac% ls ~/.visit/3.1.3/darwin-x86_64/plugins/databases/lib*</a:t>
              </a:r>
            </a:p>
            <a:p>
              <a:pPr lvl="1"/>
              <a:r>
                <a:rPr lang="en-US" sz="1000" dirty="0">
                  <a:latin typeface="Calibri" panose="020F0502020204030204" pitchFamily="34" charset="0"/>
                  <a:cs typeface="Calibri" panose="020F0502020204030204" pitchFamily="34" charset="0"/>
                </a:rPr>
                <a:t>/Users/YOU/.visit/3.1.3/darwin-x86_64/plugins/databases/libENETCDFDatabase_par.dylib</a:t>
              </a:r>
            </a:p>
            <a:p>
              <a:pPr lvl="1"/>
              <a:r>
                <a:rPr lang="en-US" sz="1000" dirty="0">
                  <a:latin typeface="Calibri" panose="020F0502020204030204" pitchFamily="34" charset="0"/>
                  <a:cs typeface="Calibri" panose="020F0502020204030204" pitchFamily="34" charset="0"/>
                </a:rPr>
                <a:t>/Users/YOU/.visit/3.1.3/darwin-x86_64/plugins/databases/libENETCDFDatabase_ser.dylib</a:t>
              </a:r>
            </a:p>
            <a:p>
              <a:pPr lvl="1"/>
              <a:r>
                <a:rPr lang="en-US" sz="1000" dirty="0">
                  <a:latin typeface="Calibri" panose="020F0502020204030204" pitchFamily="34" charset="0"/>
                  <a:cs typeface="Calibri" panose="020F0502020204030204" pitchFamily="34" charset="0"/>
                </a:rPr>
                <a:t>/Users/YOU/.visit/3.1.3/darwin-x86_64/plugins/databases/libINETCDFDatabase.dylib</a:t>
              </a:r>
            </a:p>
            <a:p>
              <a:pPr lvl="1"/>
              <a:r>
                <a:rPr lang="en-US" sz="1000" dirty="0">
                  <a:latin typeface="Calibri" panose="020F0502020204030204" pitchFamily="34" charset="0"/>
                  <a:cs typeface="Calibri" panose="020F0502020204030204" pitchFamily="34" charset="0"/>
                </a:rPr>
                <a:t>/Users/YOU/.visit/3.1.3/darwin-x86_64/plugins/databases/libMNETCDFDatabase.dylib</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The connectivity data needed for displaying model output is not included in CESM history files, so it must be supplied separately. The needed information is embedded into the LATLON grid files that were created earlier, so all that needs to be done is to add a renamed copy of this file into your ~/.visit directory:</a:t>
              </a:r>
            </a:p>
            <a:p>
              <a:endParaRPr lang="en-US" sz="1000" dirty="0">
                <a:latin typeface="Calibri" panose="020F0502020204030204" pitchFamily="34" charset="0"/>
                <a:cs typeface="Calibri" panose="020F0502020204030204" pitchFamily="34" charset="0"/>
              </a:endParaRPr>
            </a:p>
            <a:p>
              <a:pPr lvl="1"/>
              <a:r>
                <a:rPr lang="en-US" sz="1000" dirty="0">
                  <a:latin typeface="Calibri" panose="020F0502020204030204" pitchFamily="34" charset="0"/>
                  <a:cs typeface="Calibri" panose="020F0502020204030204" pitchFamily="34" charset="0"/>
                </a:rPr>
                <a:t>mymac$ cp $(AMWG_REPO)/grids/SAMGRID01_ne30x4_np4_LATLON.nc ~/.visit/ SEMapping_00116534.nc</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Where the 8 digit index for the SEMapping file is the value of ncol for the grid. The reader will does not currently have a prompt for the user to specify this file. It just constructs a file name based on the grids size and looks here for it. It is cumbersome, but it works for now….. As long as you don’t have 2 grids with the same ncol value! </a:t>
              </a:r>
            </a:p>
          </p:txBody>
        </p:sp>
        <p:sp>
          <p:nvSpPr>
            <p:cNvPr id="6" name="TextBox 5">
              <a:extLst>
                <a:ext uri="{FF2B5EF4-FFF2-40B4-BE49-F238E27FC236}">
                  <a16:creationId xmlns:a16="http://schemas.microsoft.com/office/drawing/2014/main" id="{A438213E-DAFB-F14C-9D71-85ADA4810B76}"/>
                </a:ext>
              </a:extLst>
            </p:cNvPr>
            <p:cNvSpPr txBox="1"/>
            <p:nvPr/>
          </p:nvSpPr>
          <p:spPr>
            <a:xfrm>
              <a:off x="889000" y="1158894"/>
              <a:ext cx="1257300" cy="307777"/>
            </a:xfrm>
            <a:prstGeom prst="rect">
              <a:avLst/>
            </a:prstGeom>
            <a:solidFill>
              <a:schemeClr val="accent3">
                <a:lumMod val="50000"/>
                <a:alpha val="50000"/>
              </a:schemeClr>
            </a:solidFill>
            <a:ln>
              <a:solidFill>
                <a:schemeClr val="accent1"/>
              </a:solidFill>
            </a:ln>
          </p:spPr>
          <p:txBody>
            <a:bodyPr wrap="square" rtlCol="0">
              <a:spAutoFit/>
            </a:bodyPr>
            <a:lstStyle/>
            <a:p>
              <a:r>
                <a:rPr lang="en-US" dirty="0"/>
                <a:t>VisIt Plugin</a:t>
              </a:r>
            </a:p>
          </p:txBody>
        </p:sp>
      </p:grpSp>
      <p:sp>
        <p:nvSpPr>
          <p:cNvPr id="9" name="TextBox 8">
            <a:extLst>
              <a:ext uri="{FF2B5EF4-FFF2-40B4-BE49-F238E27FC236}">
                <a16:creationId xmlns:a16="http://schemas.microsoft.com/office/drawing/2014/main" id="{A3DA6ECE-8350-A740-AFA7-599809DE09DE}"/>
              </a:ext>
            </a:extLst>
          </p:cNvPr>
          <p:cNvSpPr txBox="1"/>
          <p:nvPr/>
        </p:nvSpPr>
        <p:spPr>
          <a:xfrm>
            <a:off x="863600" y="1377839"/>
            <a:ext cx="2463800" cy="2246769"/>
          </a:xfrm>
          <a:prstGeom prst="rect">
            <a:avLst/>
          </a:prstGeom>
          <a:noFill/>
        </p:spPr>
        <p:txBody>
          <a:bodyPr wrap="square" rtlCol="0">
            <a:spAutoFit/>
          </a:bodyPr>
          <a:lstStyle/>
          <a:p>
            <a:r>
              <a:rPr lang="en-US" dirty="0"/>
              <a:t>The reader works for “GLL” grid output as well as for “physgrid” outputs</a:t>
            </a:r>
          </a:p>
          <a:p>
            <a:endParaRPr lang="en-US" dirty="0"/>
          </a:p>
          <a:p>
            <a:r>
              <a:rPr lang="en-US" dirty="0"/>
              <a:t>See </a:t>
            </a:r>
            <a:r>
              <a:rPr lang="en-US" b="1" dirty="0"/>
              <a:t>Duseong’s</a:t>
            </a:r>
            <a:r>
              <a:rPr lang="en-US" dirty="0"/>
              <a:t> MUSICA webpage for information on how to use VisIt!</a:t>
            </a:r>
          </a:p>
          <a:p>
            <a:endParaRPr lang="en-US" dirty="0"/>
          </a:p>
          <a:p>
            <a:r>
              <a:rPr lang="en-US" dirty="0"/>
              <a:t>Installation on Casper and Linus machines is trivial.</a:t>
            </a:r>
          </a:p>
        </p:txBody>
      </p:sp>
      <p:sp>
        <p:nvSpPr>
          <p:cNvPr id="10" name="TextBox 9">
            <a:extLst>
              <a:ext uri="{FF2B5EF4-FFF2-40B4-BE49-F238E27FC236}">
                <a16:creationId xmlns:a16="http://schemas.microsoft.com/office/drawing/2014/main" id="{BB2EF1E8-C223-2149-8397-52E83508139A}"/>
              </a:ext>
            </a:extLst>
          </p:cNvPr>
          <p:cNvSpPr txBox="1"/>
          <p:nvPr/>
        </p:nvSpPr>
        <p:spPr>
          <a:xfrm>
            <a:off x="1066800" y="3982541"/>
            <a:ext cx="6362700" cy="1815882"/>
          </a:xfrm>
          <a:prstGeom prst="rect">
            <a:avLst/>
          </a:prstGeom>
          <a:noFill/>
          <a:ln>
            <a:solidFill>
              <a:schemeClr val="tx1"/>
            </a:solidFill>
          </a:ln>
        </p:spPr>
        <p:txBody>
          <a:bodyPr wrap="square" rtlCol="0">
            <a:spAutoFit/>
          </a:bodyPr>
          <a:lstStyle/>
          <a:p>
            <a:endParaRPr lang="en-US" dirty="0"/>
          </a:p>
          <a:p>
            <a:r>
              <a:rPr lang="en-US" b="1" u="sng" dirty="0"/>
              <a:t>On Casper:</a:t>
            </a:r>
          </a:p>
          <a:p>
            <a:r>
              <a:rPr lang="en-US" dirty="0"/>
              <a:t>casper% load visit</a:t>
            </a:r>
          </a:p>
          <a:p>
            <a:r>
              <a:rPr lang="en-US" dirty="0"/>
              <a:t>casper% module help visit.               </a:t>
            </a:r>
            <a:r>
              <a:rPr lang="en-US" dirty="0">
                <a:solidFill>
                  <a:srgbClr val="C00000"/>
                </a:solidFill>
                <a:sym typeface="Wingdings" pitchFamily="2" charset="2"/>
              </a:rPr>
              <a:t> SEE What modules must be loaded</a:t>
            </a:r>
            <a:endParaRPr lang="en-US" dirty="0">
              <a:solidFill>
                <a:srgbClr val="C00000"/>
              </a:solidFill>
            </a:endParaRPr>
          </a:p>
          <a:p>
            <a:pPr lvl="1"/>
            <a:r>
              <a:rPr lang="en-US" dirty="0"/>
              <a:t>casper% module load </a:t>
            </a:r>
            <a:r>
              <a:rPr lang="en-US" dirty="0">
                <a:solidFill>
                  <a:srgbClr val="C00000"/>
                </a:solidFill>
              </a:rPr>
              <a:t>XXXXX</a:t>
            </a:r>
          </a:p>
          <a:p>
            <a:pPr lvl="1"/>
            <a:r>
              <a:rPr lang="en-US" dirty="0"/>
              <a:t>casper% xml2cmake NETCDF.xml</a:t>
            </a:r>
          </a:p>
          <a:p>
            <a:pPr lvl="1"/>
            <a:r>
              <a:rPr lang="en-US" dirty="0"/>
              <a:t>casper% cmake . </a:t>
            </a:r>
          </a:p>
          <a:p>
            <a:pPr lvl="1"/>
            <a:r>
              <a:rPr lang="en-US" dirty="0"/>
              <a:t>casper% make</a:t>
            </a:r>
          </a:p>
        </p:txBody>
      </p:sp>
    </p:spTree>
    <p:extLst>
      <p:ext uri="{BB962C8B-B14F-4D97-AF65-F5344CB8AC3E}">
        <p14:creationId xmlns:p14="http://schemas.microsoft.com/office/powerpoint/2010/main" val="14347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52741"/>
          </a:xfrm>
        </p:spPr>
        <p:txBody>
          <a:bodyPr/>
          <a:lstStyle/>
          <a:p>
            <a:pPr algn="l"/>
            <a:r>
              <a:rPr lang="en-US" dirty="0"/>
              <a:t>(7) Viewing Results</a:t>
            </a:r>
          </a:p>
        </p:txBody>
      </p:sp>
      <p:pic>
        <p:nvPicPr>
          <p:cNvPr id="3" name="Picture 2">
            <a:extLst>
              <a:ext uri="{FF2B5EF4-FFF2-40B4-BE49-F238E27FC236}">
                <a16:creationId xmlns:a16="http://schemas.microsoft.com/office/drawing/2014/main" id="{826F8C30-CFCE-C548-9B84-40970E279D4C}"/>
              </a:ext>
            </a:extLst>
          </p:cNvPr>
          <p:cNvPicPr>
            <a:picLocks noChangeAspect="1"/>
          </p:cNvPicPr>
          <p:nvPr/>
        </p:nvPicPr>
        <p:blipFill>
          <a:blip r:embed="rId2"/>
          <a:stretch>
            <a:fillRect/>
          </a:stretch>
        </p:blipFill>
        <p:spPr>
          <a:xfrm>
            <a:off x="387626" y="1569974"/>
            <a:ext cx="5992876" cy="4381246"/>
          </a:xfrm>
          <a:prstGeom prst="rect">
            <a:avLst/>
          </a:prstGeom>
          <a:ln w="38100">
            <a:solidFill>
              <a:schemeClr val="tx1"/>
            </a:solidFill>
          </a:ln>
        </p:spPr>
      </p:pic>
      <p:pic>
        <p:nvPicPr>
          <p:cNvPr id="4" name="Picture 3">
            <a:extLst>
              <a:ext uri="{FF2B5EF4-FFF2-40B4-BE49-F238E27FC236}">
                <a16:creationId xmlns:a16="http://schemas.microsoft.com/office/drawing/2014/main" id="{6E44AE11-A93A-3045-8E3A-FA2FD7F6518C}"/>
              </a:ext>
            </a:extLst>
          </p:cNvPr>
          <p:cNvPicPr>
            <a:picLocks noChangeAspect="1"/>
          </p:cNvPicPr>
          <p:nvPr/>
        </p:nvPicPr>
        <p:blipFill>
          <a:blip r:embed="rId3"/>
          <a:stretch>
            <a:fillRect/>
          </a:stretch>
        </p:blipFill>
        <p:spPr>
          <a:xfrm>
            <a:off x="6704054" y="1896237"/>
            <a:ext cx="5100320" cy="3728720"/>
          </a:xfrm>
          <a:prstGeom prst="rect">
            <a:avLst/>
          </a:prstGeom>
          <a:ln>
            <a:solidFill>
              <a:schemeClr val="tx1"/>
            </a:solidFill>
          </a:ln>
        </p:spPr>
      </p:pic>
      <p:sp>
        <p:nvSpPr>
          <p:cNvPr id="7" name="TextBox 6">
            <a:extLst>
              <a:ext uri="{FF2B5EF4-FFF2-40B4-BE49-F238E27FC236}">
                <a16:creationId xmlns:a16="http://schemas.microsoft.com/office/drawing/2014/main" id="{97FE3F36-7AD2-8849-90F9-DD37DCD4E692}"/>
              </a:ext>
            </a:extLst>
          </p:cNvPr>
          <p:cNvSpPr txBox="1"/>
          <p:nvPr/>
        </p:nvSpPr>
        <p:spPr>
          <a:xfrm>
            <a:off x="457200" y="914400"/>
            <a:ext cx="2362200" cy="307777"/>
          </a:xfrm>
          <a:prstGeom prst="rect">
            <a:avLst/>
          </a:prstGeom>
          <a:noFill/>
        </p:spPr>
        <p:txBody>
          <a:bodyPr wrap="square" rtlCol="0">
            <a:spAutoFit/>
          </a:bodyPr>
          <a:lstStyle/>
          <a:p>
            <a:r>
              <a:rPr lang="en-US" b="1" u="sng" dirty="0"/>
              <a:t>Example:</a:t>
            </a:r>
          </a:p>
        </p:txBody>
      </p:sp>
    </p:spTree>
    <p:extLst>
      <p:ext uri="{BB962C8B-B14F-4D97-AF65-F5344CB8AC3E}">
        <p14:creationId xmlns:p14="http://schemas.microsoft.com/office/powerpoint/2010/main" val="427485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FE8E57-C6B6-D546-B132-38629D1DB42E}"/>
              </a:ext>
            </a:extLst>
          </p:cNvPr>
          <p:cNvPicPr>
            <a:picLocks noChangeAspect="1"/>
          </p:cNvPicPr>
          <p:nvPr/>
        </p:nvPicPr>
        <p:blipFill>
          <a:blip r:embed="rId2"/>
          <a:stretch>
            <a:fillRect/>
          </a:stretch>
        </p:blipFill>
        <p:spPr>
          <a:xfrm>
            <a:off x="2999232" y="3429000"/>
            <a:ext cx="4291584" cy="3394710"/>
          </a:xfrm>
          <a:prstGeom prst="rect">
            <a:avLst/>
          </a:prstGeom>
        </p:spPr>
      </p:pic>
      <p:pic>
        <p:nvPicPr>
          <p:cNvPr id="8" name="Picture 7">
            <a:extLst>
              <a:ext uri="{FF2B5EF4-FFF2-40B4-BE49-F238E27FC236}">
                <a16:creationId xmlns:a16="http://schemas.microsoft.com/office/drawing/2014/main" id="{6A861236-D386-9E47-8DD3-C926B1CF7634}"/>
              </a:ext>
            </a:extLst>
          </p:cNvPr>
          <p:cNvPicPr>
            <a:picLocks noChangeAspect="1"/>
          </p:cNvPicPr>
          <p:nvPr/>
        </p:nvPicPr>
        <p:blipFill>
          <a:blip r:embed="rId3"/>
          <a:stretch>
            <a:fillRect/>
          </a:stretch>
        </p:blipFill>
        <p:spPr>
          <a:xfrm>
            <a:off x="7290816" y="3429000"/>
            <a:ext cx="4291584" cy="3394710"/>
          </a:xfrm>
          <a:prstGeom prst="rect">
            <a:avLst/>
          </a:prstGeom>
        </p:spPr>
      </p:pic>
      <p:sp>
        <p:nvSpPr>
          <p:cNvPr id="9" name="TextBox 8">
            <a:extLst>
              <a:ext uri="{FF2B5EF4-FFF2-40B4-BE49-F238E27FC236}">
                <a16:creationId xmlns:a16="http://schemas.microsoft.com/office/drawing/2014/main" id="{DE7AD8F2-B7BC-FA41-AD27-5F9E7F140970}"/>
              </a:ext>
            </a:extLst>
          </p:cNvPr>
          <p:cNvSpPr txBox="1"/>
          <p:nvPr/>
        </p:nvSpPr>
        <p:spPr>
          <a:xfrm>
            <a:off x="245305" y="2012079"/>
            <a:ext cx="2409400" cy="2031325"/>
          </a:xfrm>
          <a:prstGeom prst="rect">
            <a:avLst/>
          </a:prstGeom>
          <a:solidFill>
            <a:schemeClr val="bg1">
              <a:lumMod val="85000"/>
            </a:schemeClr>
          </a:solidFill>
          <a:ln>
            <a:solidFill>
              <a:schemeClr val="tx1"/>
            </a:solidFill>
          </a:ln>
        </p:spPr>
        <p:txBody>
          <a:bodyPr wrap="square" rtlCol="0">
            <a:spAutoFit/>
          </a:bodyPr>
          <a:lstStyle/>
          <a:p>
            <a:r>
              <a:rPr lang="en-US" dirty="0"/>
              <a:t>If </a:t>
            </a:r>
            <a:r>
              <a:rPr lang="en-US" dirty="0">
                <a:solidFill>
                  <a:srgbClr val="C00000"/>
                </a:solidFill>
              </a:rPr>
              <a:t>PHIS</a:t>
            </a:r>
            <a:r>
              <a:rPr lang="en-US" dirty="0"/>
              <a:t> is present in the history file, then 2D surface data can be plotted on a height surface. </a:t>
            </a:r>
          </a:p>
          <a:p>
            <a:endParaRPr lang="en-US" dirty="0"/>
          </a:p>
          <a:p>
            <a:r>
              <a:rPr lang="en-US" dirty="0"/>
              <a:t>Similarly, if </a:t>
            </a:r>
            <a:r>
              <a:rPr lang="en-US" dirty="0">
                <a:solidFill>
                  <a:srgbClr val="C00000"/>
                </a:solidFill>
              </a:rPr>
              <a:t>PHI</a:t>
            </a:r>
            <a:r>
              <a:rPr lang="en-US" dirty="0"/>
              <a:t> is contained in the history file, then 3D fields can also be plotted on height surfaces.</a:t>
            </a:r>
          </a:p>
        </p:txBody>
      </p:sp>
      <p:pic>
        <p:nvPicPr>
          <p:cNvPr id="6" name="Picture 5">
            <a:extLst>
              <a:ext uri="{FF2B5EF4-FFF2-40B4-BE49-F238E27FC236}">
                <a16:creationId xmlns:a16="http://schemas.microsoft.com/office/drawing/2014/main" id="{ED9DE436-DB0D-1F4D-9BAB-A2FA967DF63B}"/>
              </a:ext>
            </a:extLst>
          </p:cNvPr>
          <p:cNvPicPr>
            <a:picLocks noChangeAspect="1"/>
          </p:cNvPicPr>
          <p:nvPr/>
        </p:nvPicPr>
        <p:blipFill>
          <a:blip r:embed="rId4"/>
          <a:stretch>
            <a:fillRect/>
          </a:stretch>
        </p:blipFill>
        <p:spPr>
          <a:xfrm>
            <a:off x="7655111" y="351536"/>
            <a:ext cx="4291584" cy="3394710"/>
          </a:xfrm>
          <a:prstGeom prst="rect">
            <a:avLst/>
          </a:prstGeom>
        </p:spPr>
      </p:pic>
      <p:pic>
        <p:nvPicPr>
          <p:cNvPr id="5" name="Picture 4">
            <a:extLst>
              <a:ext uri="{FF2B5EF4-FFF2-40B4-BE49-F238E27FC236}">
                <a16:creationId xmlns:a16="http://schemas.microsoft.com/office/drawing/2014/main" id="{6A3955D6-758A-CA45-A1D9-E234B1DCC501}"/>
              </a:ext>
            </a:extLst>
          </p:cNvPr>
          <p:cNvPicPr>
            <a:picLocks noChangeAspect="1"/>
          </p:cNvPicPr>
          <p:nvPr/>
        </p:nvPicPr>
        <p:blipFill>
          <a:blip r:embed="rId5"/>
          <a:stretch>
            <a:fillRect/>
          </a:stretch>
        </p:blipFill>
        <p:spPr>
          <a:xfrm>
            <a:off x="2999232" y="457518"/>
            <a:ext cx="4291584" cy="3394710"/>
          </a:xfrm>
          <a:prstGeom prst="rect">
            <a:avLst/>
          </a:prstGeom>
        </p:spPr>
      </p:pic>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8"/>
            <a:ext cx="10972800" cy="365760"/>
          </a:xfrm>
        </p:spPr>
        <p:txBody>
          <a:bodyPr/>
          <a:lstStyle/>
          <a:p>
            <a:pPr algn="l"/>
            <a:r>
              <a:rPr lang="en-US" dirty="0"/>
              <a:t>(7) Viewing Results</a:t>
            </a:r>
          </a:p>
        </p:txBody>
      </p:sp>
      <p:sp>
        <p:nvSpPr>
          <p:cNvPr id="10" name="TextBox 9">
            <a:extLst>
              <a:ext uri="{FF2B5EF4-FFF2-40B4-BE49-F238E27FC236}">
                <a16:creationId xmlns:a16="http://schemas.microsoft.com/office/drawing/2014/main" id="{ABA56F66-E48A-6640-8654-652D8B8AA4E0}"/>
              </a:ext>
            </a:extLst>
          </p:cNvPr>
          <p:cNvSpPr txBox="1"/>
          <p:nvPr/>
        </p:nvSpPr>
        <p:spPr>
          <a:xfrm>
            <a:off x="457200" y="914400"/>
            <a:ext cx="2362200" cy="307777"/>
          </a:xfrm>
          <a:prstGeom prst="rect">
            <a:avLst/>
          </a:prstGeom>
          <a:noFill/>
        </p:spPr>
        <p:txBody>
          <a:bodyPr wrap="square" rtlCol="0">
            <a:spAutoFit/>
          </a:bodyPr>
          <a:lstStyle/>
          <a:p>
            <a:r>
              <a:rPr lang="en-US" b="1" u="sng" dirty="0"/>
              <a:t>Example:</a:t>
            </a:r>
          </a:p>
        </p:txBody>
      </p:sp>
    </p:spTree>
    <p:extLst>
      <p:ext uri="{BB962C8B-B14F-4D97-AF65-F5344CB8AC3E}">
        <p14:creationId xmlns:p14="http://schemas.microsoft.com/office/powerpoint/2010/main" val="280168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699F-F849-4048-8383-741A6D45C78A}"/>
              </a:ext>
            </a:extLst>
          </p:cNvPr>
          <p:cNvSpPr>
            <a:spLocks noGrp="1"/>
          </p:cNvSpPr>
          <p:nvPr>
            <p:ph type="title"/>
          </p:nvPr>
        </p:nvSpPr>
        <p:spPr>
          <a:xfrm>
            <a:off x="609600" y="274639"/>
            <a:ext cx="10972800" cy="360361"/>
          </a:xfrm>
        </p:spPr>
        <p:txBody>
          <a:bodyPr/>
          <a:lstStyle/>
          <a:p>
            <a:pPr algn="l"/>
            <a:r>
              <a:rPr lang="en-US" dirty="0"/>
              <a:t>Overview: The Demo_Files Directory</a:t>
            </a:r>
          </a:p>
        </p:txBody>
      </p:sp>
      <p:sp>
        <p:nvSpPr>
          <p:cNvPr id="5" name="TextBox 4">
            <a:extLst>
              <a:ext uri="{FF2B5EF4-FFF2-40B4-BE49-F238E27FC236}">
                <a16:creationId xmlns:a16="http://schemas.microsoft.com/office/drawing/2014/main" id="{81C20EAC-15C6-C044-9BEF-0815B944EF65}"/>
              </a:ext>
            </a:extLst>
          </p:cNvPr>
          <p:cNvSpPr txBox="1"/>
          <p:nvPr/>
        </p:nvSpPr>
        <p:spPr>
          <a:xfrm>
            <a:off x="5651500" y="700881"/>
            <a:ext cx="6210300" cy="5478423"/>
          </a:xfrm>
          <a:prstGeom prst="rect">
            <a:avLst/>
          </a:prstGeom>
          <a:noFill/>
        </p:spPr>
        <p:txBody>
          <a:bodyPr wrap="square" rtlCol="0">
            <a:spAutoFit/>
          </a:bodyPr>
          <a:lstStyle/>
          <a:p>
            <a:r>
              <a:rPr lang="en-US" dirty="0"/>
              <a:t>The DEMO approach:</a:t>
            </a:r>
          </a:p>
          <a:p>
            <a:pPr marL="285750" indent="-285750">
              <a:buFont typeface="Arial" panose="020B0604020202020204" pitchFamily="34" charset="0"/>
              <a:buChar char="•"/>
            </a:pPr>
            <a:r>
              <a:rPr lang="en-US" dirty="0"/>
              <a:t>There is not enough time to go thru beginning to end.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&lt;AMWG_DEMO_FEB21&gt; directory contains all of the results and LOG files from the step-by-step commands in the NOTES file.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will go thru the sequence of commands and review what is being done at each point.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Users are encouraged to follow thru the steps and reproduce the results for this example grid.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having successfully gone thru the process once, repeat the process with their own grid.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results in the &lt;AMWG_DEMO_FEB21&gt; directory can then be used as a reference if the user have and problems along the way to creating their new grid. </a:t>
            </a:r>
          </a:p>
          <a:p>
            <a:endParaRPr lang="en-US" dirty="0"/>
          </a:p>
          <a:p>
            <a:endParaRPr lang="en-US" dirty="0"/>
          </a:p>
          <a:p>
            <a:r>
              <a:rPr lang="en-US" dirty="0"/>
              <a:t>I will stop briefly after each section to address any immediate questions.</a:t>
            </a:r>
          </a:p>
          <a:p>
            <a:endParaRPr lang="en-US" dirty="0"/>
          </a:p>
          <a:p>
            <a:r>
              <a:rPr lang="en-US" dirty="0"/>
              <a:t>It is assumed that everyone has access to the glade and the NCAR compute environment.  Users in other environments will need to adjust scripts to access the relevant datasets on their compute environment.</a:t>
            </a:r>
          </a:p>
        </p:txBody>
      </p:sp>
      <p:sp>
        <p:nvSpPr>
          <p:cNvPr id="6" name="TextBox 5">
            <a:extLst>
              <a:ext uri="{FF2B5EF4-FFF2-40B4-BE49-F238E27FC236}">
                <a16:creationId xmlns:a16="http://schemas.microsoft.com/office/drawing/2014/main" id="{A356FD49-A122-D542-B516-86DA20C30DD2}"/>
              </a:ext>
            </a:extLst>
          </p:cNvPr>
          <p:cNvSpPr txBox="1"/>
          <p:nvPr/>
        </p:nvSpPr>
        <p:spPr>
          <a:xfrm>
            <a:off x="571500" y="721310"/>
            <a:ext cx="4648200" cy="5478423"/>
          </a:xfrm>
          <a:prstGeom prst="rect">
            <a:avLst/>
          </a:prstGeom>
          <a:noFill/>
          <a:ln>
            <a:solidFill>
              <a:schemeClr val="accent1"/>
            </a:solidFill>
          </a:ln>
        </p:spPr>
        <p:txBody>
          <a:bodyPr wrap="square" rtlCol="0">
            <a:spAutoFit/>
          </a:bodyPr>
          <a:lstStyle/>
          <a:p>
            <a:r>
              <a:rPr lang="en-US" dirty="0">
                <a:solidFill>
                  <a:srgbClr val="C00000"/>
                </a:solidFill>
              </a:rPr>
              <a:t>AMWG_DEMO_FEB21-NOTES</a:t>
            </a:r>
          </a:p>
          <a:p>
            <a:r>
              <a:rPr lang="en-US" dirty="0">
                <a:solidFill>
                  <a:srgbClr val="C00000"/>
                </a:solidFill>
              </a:rPr>
              <a:t>Img_SAMGRID01_1.png</a:t>
            </a:r>
          </a:p>
          <a:p>
            <a:r>
              <a:rPr lang="en-US" dirty="0">
                <a:solidFill>
                  <a:srgbClr val="C00000"/>
                </a:solidFill>
              </a:rPr>
              <a:t>Img_SAMGRID01_2.png</a:t>
            </a:r>
          </a:p>
          <a:p>
            <a:r>
              <a:rPr lang="en-US" dirty="0">
                <a:solidFill>
                  <a:srgbClr val="C00000"/>
                </a:solidFill>
              </a:rPr>
              <a:t>Img_SAMGRID01_3.png</a:t>
            </a:r>
          </a:p>
          <a:p>
            <a:r>
              <a:rPr lang="en-US" dirty="0">
                <a:solidFill>
                  <a:srgbClr val="C00000"/>
                </a:solidFill>
              </a:rPr>
              <a:t>Img_SAMGRID01_4.png</a:t>
            </a:r>
          </a:p>
          <a:p>
            <a:endParaRPr lang="en-US" dirty="0">
              <a:solidFill>
                <a:srgbClr val="C00000"/>
              </a:solidFill>
            </a:endParaRPr>
          </a:p>
          <a:p>
            <a:r>
              <a:rPr lang="en-US" dirty="0"/>
              <a:t>Contains the exact commands, step-by-step, used to create the files and run the example grid in the AMWG_DEMO_FEB21 directory.  The PNG files are screen shots that are referenced in the notes. </a:t>
            </a:r>
          </a:p>
          <a:p>
            <a:endParaRPr lang="en-US" dirty="0"/>
          </a:p>
          <a:p>
            <a:r>
              <a:rPr lang="en-US" dirty="0">
                <a:solidFill>
                  <a:srgbClr val="C00000"/>
                </a:solidFill>
              </a:rPr>
              <a:t>REFMAP_SAMGRID01_Z30-X21.nc</a:t>
            </a:r>
          </a:p>
          <a:p>
            <a:r>
              <a:rPr lang="en-US" dirty="0">
                <a:solidFill>
                  <a:srgbClr val="C00000"/>
                </a:solidFill>
              </a:rPr>
              <a:t>SAMGRID01_ne30x4_EXODUS.nc</a:t>
            </a:r>
          </a:p>
          <a:p>
            <a:endParaRPr lang="en-US" dirty="0"/>
          </a:p>
          <a:p>
            <a:r>
              <a:rPr lang="en-US" dirty="0"/>
              <a:t>The example refinement map and grid file for the South American refinement created using VRM_Editor.</a:t>
            </a:r>
          </a:p>
          <a:p>
            <a:endParaRPr lang="en-US" dirty="0"/>
          </a:p>
          <a:p>
            <a:r>
              <a:rPr lang="en-US" dirty="0">
                <a:solidFill>
                  <a:srgbClr val="C00000"/>
                </a:solidFill>
              </a:rPr>
              <a:t>TCreference.nc</a:t>
            </a:r>
          </a:p>
          <a:p>
            <a:endParaRPr lang="en-US" dirty="0"/>
          </a:p>
          <a:p>
            <a:r>
              <a:rPr lang="en-US" dirty="0"/>
              <a:t>An example reference file for tropical cyclone tracks in the Atlantic basin.</a:t>
            </a:r>
          </a:p>
          <a:p>
            <a:endParaRPr lang="en-US" dirty="0"/>
          </a:p>
          <a:p>
            <a:r>
              <a:rPr lang="en-US" dirty="0">
                <a:solidFill>
                  <a:srgbClr val="C00000"/>
                </a:solidFill>
              </a:rPr>
              <a:t>REFMAP_SAMGRID01_Z30.7-X22.5-HALO.nc</a:t>
            </a:r>
          </a:p>
          <a:p>
            <a:endParaRPr lang="en-US" dirty="0"/>
          </a:p>
          <a:p>
            <a:r>
              <a:rPr lang="en-US" dirty="0"/>
              <a:t>A variation of the South American refinement map.</a:t>
            </a:r>
          </a:p>
        </p:txBody>
      </p:sp>
    </p:spTree>
    <p:extLst>
      <p:ext uri="{BB962C8B-B14F-4D97-AF65-F5344CB8AC3E}">
        <p14:creationId xmlns:p14="http://schemas.microsoft.com/office/powerpoint/2010/main" val="19199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0361"/>
          </a:xfrm>
        </p:spPr>
        <p:txBody>
          <a:bodyPr/>
          <a:lstStyle/>
          <a:p>
            <a:pPr algn="l"/>
            <a:r>
              <a:rPr lang="en-US" dirty="0"/>
              <a:t>(8) Epilogue</a:t>
            </a:r>
          </a:p>
        </p:txBody>
      </p:sp>
      <p:sp>
        <p:nvSpPr>
          <p:cNvPr id="3" name="TextBox 2">
            <a:extLst>
              <a:ext uri="{FF2B5EF4-FFF2-40B4-BE49-F238E27FC236}">
                <a16:creationId xmlns:a16="http://schemas.microsoft.com/office/drawing/2014/main" id="{953043E0-DB2D-384B-93B9-8047D2A75AE8}"/>
              </a:ext>
            </a:extLst>
          </p:cNvPr>
          <p:cNvSpPr txBox="1"/>
          <p:nvPr/>
        </p:nvSpPr>
        <p:spPr>
          <a:xfrm>
            <a:off x="847107" y="3743543"/>
            <a:ext cx="9579428" cy="2092881"/>
          </a:xfrm>
          <a:prstGeom prst="rect">
            <a:avLst/>
          </a:prstGeom>
          <a:noFill/>
        </p:spPr>
        <p:txBody>
          <a:bodyPr wrap="square" rtlCol="0">
            <a:spAutoFit/>
          </a:bodyPr>
          <a:lstStyle/>
          <a:p>
            <a:r>
              <a:rPr lang="en-US" b="1" u="sng" dirty="0"/>
              <a:t>Variable Resolution Forum </a:t>
            </a:r>
            <a:endParaRPr lang="en-US" dirty="0"/>
          </a:p>
          <a:p>
            <a:pPr marL="285750" indent="-285750">
              <a:buFont typeface="Arial" panose="020B0604020202020204" pitchFamily="34" charset="0"/>
              <a:buChar char="•"/>
            </a:pPr>
            <a:r>
              <a:rPr lang="en-US" dirty="0"/>
              <a:t>User database where users can share grid configuration and established defaults</a:t>
            </a:r>
          </a:p>
          <a:p>
            <a:r>
              <a:rPr lang="en-US" dirty="0"/>
              <a:t>              (e.g. EXODUS file, NLEV, NP, Namelist /shell_commands defaults)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Where to host it?  Bulletin board/Wiki?</a:t>
            </a:r>
          </a:p>
          <a:p>
            <a:pPr marL="285750" indent="-285750">
              <a:buFont typeface="Arial" panose="020B0604020202020204" pitchFamily="34" charset="0"/>
              <a:buChar char="•"/>
            </a:pPr>
            <a:r>
              <a:rPr lang="en-US" dirty="0"/>
              <a:t>For now there is a “</a:t>
            </a:r>
            <a:r>
              <a:rPr lang="en-US" b="1" dirty="0"/>
              <a:t>FAQ and Tips</a:t>
            </a:r>
            <a:r>
              <a:rPr lang="en-US" dirty="0"/>
              <a:t>” page on the MUSICA wiki:</a:t>
            </a:r>
          </a:p>
          <a:p>
            <a:endParaRPr lang="en-US" dirty="0"/>
          </a:p>
          <a:p>
            <a:r>
              <a:rPr lang="en-US" dirty="0"/>
              <a:t>                              </a:t>
            </a:r>
            <a:r>
              <a:rPr lang="en-US" sz="1600" b="1" dirty="0"/>
              <a:t>https://wiki.ucar.edu/display/MUSICA</a:t>
            </a:r>
            <a:r>
              <a:rPr lang="en-US" dirty="0"/>
              <a:t>     </a:t>
            </a:r>
            <a:r>
              <a:rPr lang="en-US" dirty="0">
                <a:sym typeface="Wingdings" pitchFamily="2" charset="2"/>
              </a:rPr>
              <a:t> “FAQ and Tips”</a:t>
            </a:r>
            <a:endParaRPr lang="en-US" dirty="0"/>
          </a:p>
          <a:p>
            <a:r>
              <a:rPr lang="en-US" sz="1600" dirty="0"/>
              <a:t>(Direct link)        </a:t>
            </a:r>
            <a:r>
              <a:rPr lang="en-US" sz="1600" b="1" dirty="0"/>
              <a:t>https://wiki.ucar.edu/pages/viewpage.action?pageId=441516283</a:t>
            </a:r>
          </a:p>
        </p:txBody>
      </p:sp>
      <p:sp>
        <p:nvSpPr>
          <p:cNvPr id="4" name="TextBox 3">
            <a:extLst>
              <a:ext uri="{FF2B5EF4-FFF2-40B4-BE49-F238E27FC236}">
                <a16:creationId xmlns:a16="http://schemas.microsoft.com/office/drawing/2014/main" id="{75C8CB18-DEB1-8C4C-9F8C-4BD882CC96D2}"/>
              </a:ext>
            </a:extLst>
          </p:cNvPr>
          <p:cNvSpPr txBox="1"/>
          <p:nvPr/>
        </p:nvSpPr>
        <p:spPr>
          <a:xfrm>
            <a:off x="847107" y="635000"/>
            <a:ext cx="5588000" cy="3108543"/>
          </a:xfrm>
          <a:prstGeom prst="rect">
            <a:avLst/>
          </a:prstGeom>
          <a:noFill/>
        </p:spPr>
        <p:txBody>
          <a:bodyPr wrap="square" rtlCol="0">
            <a:spAutoFit/>
          </a:bodyPr>
          <a:lstStyle/>
          <a:p>
            <a:r>
              <a:rPr lang="en-US" b="1" u="sng" dirty="0"/>
              <a:t>Future Developments</a:t>
            </a:r>
          </a:p>
          <a:p>
            <a:endParaRPr lang="en-US" dirty="0"/>
          </a:p>
          <a:p>
            <a:pPr marL="285750" indent="-285750">
              <a:buFont typeface="Arial" panose="020B0604020202020204" pitchFamily="34" charset="0"/>
              <a:buChar char="•"/>
            </a:pPr>
            <a:r>
              <a:rPr lang="en-US" dirty="0"/>
              <a:t>Containerize processing for portability and avoid the module problem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u="sng" dirty="0"/>
              <a:t>Editor enhancements</a:t>
            </a:r>
            <a:r>
              <a:rPr lang="en-US" dirty="0"/>
              <a:t>:</a:t>
            </a:r>
          </a:p>
          <a:p>
            <a:pPr marL="285750" lvl="5" indent="-285750">
              <a:buFont typeface="Wingdings" pitchFamily="2" charset="2"/>
              <a:buChar char="Ø"/>
            </a:pPr>
            <a:r>
              <a:rPr lang="en-US" dirty="0"/>
              <a:t>Add rotation option</a:t>
            </a:r>
          </a:p>
          <a:p>
            <a:pPr marL="285750" lvl="5" indent="-285750">
              <a:buFont typeface="Wingdings" pitchFamily="2" charset="2"/>
              <a:buChar char="Ø"/>
            </a:pPr>
            <a:r>
              <a:rPr lang="en-US" dirty="0"/>
              <a:t>Add Save/Restart</a:t>
            </a:r>
          </a:p>
          <a:p>
            <a:pPr marL="285750" lvl="5" indent="-285750">
              <a:buFont typeface="Wingdings" pitchFamily="2" charset="2"/>
              <a:buChar char="Ø"/>
            </a:pPr>
            <a:r>
              <a:rPr lang="en-US" dirty="0"/>
              <a:t>Add ability to edit  refinement values like SQuadGen?</a:t>
            </a:r>
          </a:p>
          <a:p>
            <a:pPr marL="285750" lvl="5" indent="-285750">
              <a:buFont typeface="Wingdings" pitchFamily="2" charset="2"/>
              <a:buChar char="Ø"/>
            </a:pPr>
            <a:r>
              <a:rPr lang="en-US" dirty="0"/>
              <a:t>Feedback/Suggestions are welcome!</a:t>
            </a:r>
          </a:p>
          <a:p>
            <a:endParaRPr lang="en-US" dirty="0"/>
          </a:p>
          <a:p>
            <a:pPr marL="285750" indent="-285750">
              <a:buFont typeface="Arial" panose="020B0604020202020204" pitchFamily="34" charset="0"/>
              <a:buChar char="•"/>
            </a:pPr>
            <a:r>
              <a:rPr lang="en-US" dirty="0"/>
              <a:t>Preconfigured refinement domains rotated into position</a:t>
            </a:r>
          </a:p>
          <a:p>
            <a:pPr marL="285750" indent="-285750">
              <a:buFont typeface="Arial" panose="020B0604020202020204" pitchFamily="34" charset="0"/>
              <a:buChar char="•"/>
            </a:pPr>
            <a:r>
              <a:rPr lang="en-US" dirty="0"/>
              <a:t>Alternate editor – edit the cube grid directly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55103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Overview: Contents of VRM_tools</a:t>
            </a:r>
          </a:p>
        </p:txBody>
      </p:sp>
      <p:sp>
        <p:nvSpPr>
          <p:cNvPr id="3" name="TextBox 2">
            <a:extLst>
              <a:ext uri="{FF2B5EF4-FFF2-40B4-BE49-F238E27FC236}">
                <a16:creationId xmlns:a16="http://schemas.microsoft.com/office/drawing/2014/main" id="{08297D67-9C5F-F74C-AD41-148ED4A50FB3}"/>
              </a:ext>
            </a:extLst>
          </p:cNvPr>
          <p:cNvSpPr txBox="1"/>
          <p:nvPr/>
        </p:nvSpPr>
        <p:spPr>
          <a:xfrm>
            <a:off x="799084" y="784577"/>
            <a:ext cx="3995073" cy="307777"/>
          </a:xfrm>
          <a:prstGeom prst="rect">
            <a:avLst/>
          </a:prstGeom>
          <a:noFill/>
          <a:ln>
            <a:noFill/>
          </a:ln>
        </p:spPr>
        <p:txBody>
          <a:bodyPr wrap="square" rtlCol="0">
            <a:spAutoFit/>
          </a:bodyPr>
          <a:lstStyle/>
          <a:p>
            <a:r>
              <a:rPr lang="en-US" u="sng" dirty="0">
                <a:latin typeface="Calibri" panose="020F0502020204030204" pitchFamily="34" charset="0"/>
                <a:cs typeface="Calibri" panose="020F0502020204030204" pitchFamily="34" charset="0"/>
              </a:rPr>
              <a:t>The VRM_tools directory:</a:t>
            </a:r>
          </a:p>
        </p:txBody>
      </p:sp>
      <p:sp>
        <p:nvSpPr>
          <p:cNvPr id="4" name="TextBox 3">
            <a:extLst>
              <a:ext uri="{FF2B5EF4-FFF2-40B4-BE49-F238E27FC236}">
                <a16:creationId xmlns:a16="http://schemas.microsoft.com/office/drawing/2014/main" id="{9A997AA4-4CC7-B841-9742-297BD50DA8B3}"/>
              </a:ext>
            </a:extLst>
          </p:cNvPr>
          <p:cNvSpPr txBox="1"/>
          <p:nvPr/>
        </p:nvSpPr>
        <p:spPr>
          <a:xfrm>
            <a:off x="1191401" y="1012954"/>
            <a:ext cx="2865120" cy="483209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VRM_tools/</a:t>
            </a:r>
          </a:p>
          <a:p>
            <a:r>
              <a:rPr lang="en-US" dirty="0">
                <a:latin typeface="Calibri" panose="020F0502020204030204" pitchFamily="34" charset="0"/>
                <a:cs typeface="Calibri" panose="020F0502020204030204" pitchFamily="34" charset="0"/>
              </a:rPr>
              <a:t>        SQuadGen/</a:t>
            </a:r>
          </a:p>
          <a:p>
            <a:r>
              <a:rPr lang="en-US" dirty="0">
                <a:latin typeface="Calibri" panose="020F0502020204030204" pitchFamily="34" charset="0"/>
                <a:cs typeface="Calibri" panose="020F0502020204030204" pitchFamily="34" charset="0"/>
              </a:rPr>
              <a:t>        VRM_Editor/</a:t>
            </a:r>
          </a:p>
          <a:p>
            <a:r>
              <a:rPr lang="en-US" dirty="0">
                <a:latin typeface="Calibri" panose="020F0502020204030204" pitchFamily="34" charset="0"/>
                <a:cs typeface="Calibri" panose="020F0502020204030204" pitchFamily="34" charset="0"/>
              </a:rPr>
              <a:t>        VRM_ControlVolumes/</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gen_ESMFmesh/</a:t>
            </a:r>
          </a:p>
          <a:p>
            <a:r>
              <a:rPr lang="en-US" dirty="0">
                <a:latin typeface="Calibri" panose="020F0502020204030204" pitchFamily="34" charset="0"/>
                <a:cs typeface="Calibri" panose="020F0502020204030204" pitchFamily="34" charset="0"/>
              </a:rPr>
              <a:t>        gen_mapping/</a:t>
            </a:r>
          </a:p>
          <a:p>
            <a:r>
              <a:rPr lang="en-US" dirty="0">
                <a:latin typeface="Calibri" panose="020F0502020204030204" pitchFamily="34" charset="0"/>
                <a:cs typeface="Calibri" panose="020F0502020204030204" pitchFamily="34" charset="0"/>
              </a:rPr>
              <a:t>        gen_domain/</a:t>
            </a:r>
          </a:p>
          <a:p>
            <a:r>
              <a:rPr lang="en-US" dirty="0">
                <a:latin typeface="Calibri" panose="020F0502020204030204" pitchFamily="34" charset="0"/>
                <a:cs typeface="Calibri" panose="020F0502020204030204" pitchFamily="34" charset="0"/>
              </a:rPr>
              <a:t>        gen_CLMsrfdata/</a:t>
            </a:r>
          </a:p>
          <a:p>
            <a:r>
              <a:rPr lang="en-US" dirty="0">
                <a:latin typeface="Calibri" panose="020F0502020204030204" pitchFamily="34" charset="0"/>
                <a:cs typeface="Calibri" panose="020F0502020204030204" pitchFamily="34" charset="0"/>
              </a:rPr>
              <a:t>        gen_CAMncdata/</a:t>
            </a:r>
          </a:p>
          <a:p>
            <a:r>
              <a:rPr lang="en-US" dirty="0">
                <a:latin typeface="Calibri" panose="020F0502020204030204" pitchFamily="34" charset="0"/>
                <a:cs typeface="Calibri" panose="020F0502020204030204" pitchFamily="34" charset="0"/>
              </a:rPr>
              <a:t>        gen_atmsrf/</a:t>
            </a:r>
          </a:p>
          <a:p>
            <a:r>
              <a:rPr lang="en-US" dirty="0">
                <a:latin typeface="Calibri" panose="020F0502020204030204" pitchFamily="34" charset="0"/>
                <a:cs typeface="Calibri" panose="020F0502020204030204" pitchFamily="34" charset="0"/>
              </a:rPr>
              <a:t>        gen_topo/</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Install_grid/</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VRM_Diagnostics/</a:t>
            </a:r>
          </a:p>
          <a:p>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        Docs/</a:t>
            </a:r>
          </a:p>
          <a:p>
            <a:r>
              <a:rPr lang="en-US" dirty="0">
                <a:latin typeface="Calibri" panose="020F0502020204030204" pitchFamily="34" charset="0"/>
                <a:cs typeface="Calibri" panose="020F0502020204030204" pitchFamily="34" charset="0"/>
              </a:rPr>
              <a:t>        README</a:t>
            </a:r>
          </a:p>
          <a:p>
            <a:r>
              <a:rPr lang="en-US" dirty="0">
                <a:latin typeface="Calibri" panose="020F0502020204030204" pitchFamily="34" charset="0"/>
                <a:cs typeface="Calibri" panose="020F0502020204030204" pitchFamily="34" charset="0"/>
              </a:rPr>
              <a:t>  REQUIRED_ENV_SETTINGS</a:t>
            </a:r>
          </a:p>
        </p:txBody>
      </p:sp>
      <p:grpSp>
        <p:nvGrpSpPr>
          <p:cNvPr id="5" name="Group 4">
            <a:extLst>
              <a:ext uri="{FF2B5EF4-FFF2-40B4-BE49-F238E27FC236}">
                <a16:creationId xmlns:a16="http://schemas.microsoft.com/office/drawing/2014/main" id="{78C6E0E4-1C6E-6D47-9D95-C463C9CF8454}"/>
              </a:ext>
            </a:extLst>
          </p:cNvPr>
          <p:cNvGrpSpPr/>
          <p:nvPr/>
        </p:nvGrpSpPr>
        <p:grpSpPr>
          <a:xfrm>
            <a:off x="4009631" y="1291786"/>
            <a:ext cx="3741229" cy="628992"/>
            <a:chOff x="4624159" y="1459503"/>
            <a:chExt cx="3741229" cy="628992"/>
          </a:xfrm>
        </p:grpSpPr>
        <p:sp>
          <p:nvSpPr>
            <p:cNvPr id="6" name="Right Brace 5">
              <a:extLst>
                <a:ext uri="{FF2B5EF4-FFF2-40B4-BE49-F238E27FC236}">
                  <a16:creationId xmlns:a16="http://schemas.microsoft.com/office/drawing/2014/main" id="{AD1CDED5-21F0-B647-ABCB-ACD41CE36D72}"/>
                </a:ext>
              </a:extLst>
            </p:cNvPr>
            <p:cNvSpPr/>
            <p:nvPr/>
          </p:nvSpPr>
          <p:spPr>
            <a:xfrm>
              <a:off x="4624159" y="1459503"/>
              <a:ext cx="132080" cy="628992"/>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Left Arrow Callout 6">
              <a:extLst>
                <a:ext uri="{FF2B5EF4-FFF2-40B4-BE49-F238E27FC236}">
                  <a16:creationId xmlns:a16="http://schemas.microsoft.com/office/drawing/2014/main" id="{C4751D6F-FCE0-1947-81F6-603B87EADDEA}"/>
                </a:ext>
              </a:extLst>
            </p:cNvPr>
            <p:cNvSpPr/>
            <p:nvPr/>
          </p:nvSpPr>
          <p:spPr>
            <a:xfrm>
              <a:off x="4987186" y="1522714"/>
              <a:ext cx="3378202" cy="515970"/>
            </a:xfrm>
            <a:prstGeom prst="leftArrowCallout">
              <a:avLst>
                <a:gd name="adj1" fmla="val 25000"/>
                <a:gd name="adj2" fmla="val 25000"/>
                <a:gd name="adj3" fmla="val 25000"/>
                <a:gd name="adj4" fmla="val 79146"/>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Programs to create a new grid</a:t>
              </a:r>
            </a:p>
          </p:txBody>
        </p:sp>
      </p:grpSp>
      <p:grpSp>
        <p:nvGrpSpPr>
          <p:cNvPr id="8" name="Group 7">
            <a:extLst>
              <a:ext uri="{FF2B5EF4-FFF2-40B4-BE49-F238E27FC236}">
                <a16:creationId xmlns:a16="http://schemas.microsoft.com/office/drawing/2014/main" id="{772F297D-6B3D-1A47-BDB0-F693688A0B39}"/>
              </a:ext>
            </a:extLst>
          </p:cNvPr>
          <p:cNvGrpSpPr/>
          <p:nvPr/>
        </p:nvGrpSpPr>
        <p:grpSpPr>
          <a:xfrm>
            <a:off x="4009631" y="2109741"/>
            <a:ext cx="3741228" cy="1604724"/>
            <a:chOff x="4624159" y="2460340"/>
            <a:chExt cx="3741228" cy="1604724"/>
          </a:xfrm>
        </p:grpSpPr>
        <p:sp>
          <p:nvSpPr>
            <p:cNvPr id="9" name="Right Brace 8">
              <a:extLst>
                <a:ext uri="{FF2B5EF4-FFF2-40B4-BE49-F238E27FC236}">
                  <a16:creationId xmlns:a16="http://schemas.microsoft.com/office/drawing/2014/main" id="{5AB48362-CB0C-324B-AE02-D3267A7589E1}"/>
                </a:ext>
              </a:extLst>
            </p:cNvPr>
            <p:cNvSpPr/>
            <p:nvPr/>
          </p:nvSpPr>
          <p:spPr>
            <a:xfrm>
              <a:off x="4624159" y="2460340"/>
              <a:ext cx="132080" cy="1604724"/>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Left Arrow Callout 9">
              <a:extLst>
                <a:ext uri="{FF2B5EF4-FFF2-40B4-BE49-F238E27FC236}">
                  <a16:creationId xmlns:a16="http://schemas.microsoft.com/office/drawing/2014/main" id="{17B4CD2A-1F0D-FF4B-BFDF-202CD0FB4EF7}"/>
                </a:ext>
              </a:extLst>
            </p:cNvPr>
            <p:cNvSpPr/>
            <p:nvPr/>
          </p:nvSpPr>
          <p:spPr>
            <a:xfrm>
              <a:off x="5010632" y="2845136"/>
              <a:ext cx="3354755" cy="516051"/>
            </a:xfrm>
            <a:prstGeom prst="leftArrowCallout">
              <a:avLst>
                <a:gd name="adj1" fmla="val 25000"/>
                <a:gd name="adj2" fmla="val 25000"/>
                <a:gd name="adj3" fmla="val 25000"/>
                <a:gd name="adj4" fmla="val 79146"/>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Create mapping, domain, and input datasets for the new grid</a:t>
              </a:r>
            </a:p>
          </p:txBody>
        </p:sp>
      </p:grpSp>
      <p:grpSp>
        <p:nvGrpSpPr>
          <p:cNvPr id="11" name="Group 10">
            <a:extLst>
              <a:ext uri="{FF2B5EF4-FFF2-40B4-BE49-F238E27FC236}">
                <a16:creationId xmlns:a16="http://schemas.microsoft.com/office/drawing/2014/main" id="{2E2260A8-99BA-434D-87C3-057026E34091}"/>
              </a:ext>
            </a:extLst>
          </p:cNvPr>
          <p:cNvGrpSpPr/>
          <p:nvPr/>
        </p:nvGrpSpPr>
        <p:grpSpPr>
          <a:xfrm>
            <a:off x="4009631" y="3802882"/>
            <a:ext cx="3741229" cy="497083"/>
            <a:chOff x="4624159" y="4142720"/>
            <a:chExt cx="3741229" cy="497083"/>
          </a:xfrm>
        </p:grpSpPr>
        <p:sp>
          <p:nvSpPr>
            <p:cNvPr id="12" name="Right Brace 11">
              <a:extLst>
                <a:ext uri="{FF2B5EF4-FFF2-40B4-BE49-F238E27FC236}">
                  <a16:creationId xmlns:a16="http://schemas.microsoft.com/office/drawing/2014/main" id="{C64C2ADF-C45E-844F-A1E8-11A75858B1CC}"/>
                </a:ext>
              </a:extLst>
            </p:cNvPr>
            <p:cNvSpPr/>
            <p:nvPr/>
          </p:nvSpPr>
          <p:spPr>
            <a:xfrm>
              <a:off x="4624159" y="4237272"/>
              <a:ext cx="132080" cy="337837"/>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Arrow Callout 12">
              <a:extLst>
                <a:ext uri="{FF2B5EF4-FFF2-40B4-BE49-F238E27FC236}">
                  <a16:creationId xmlns:a16="http://schemas.microsoft.com/office/drawing/2014/main" id="{1941A8FB-0572-8444-A9F4-D4B2E2BE9C02}"/>
                </a:ext>
              </a:extLst>
            </p:cNvPr>
            <p:cNvSpPr/>
            <p:nvPr/>
          </p:nvSpPr>
          <p:spPr>
            <a:xfrm>
              <a:off x="5010634" y="4142720"/>
              <a:ext cx="3354754" cy="497083"/>
            </a:xfrm>
            <a:prstGeom prst="leftArrowCallout">
              <a:avLst>
                <a:gd name="adj1" fmla="val 25000"/>
                <a:gd name="adj2" fmla="val 25000"/>
                <a:gd name="adj3" fmla="val 25000"/>
                <a:gd name="adj4" fmla="val 79146"/>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Scripts and instructions for installing a new grid in CESM</a:t>
              </a:r>
            </a:p>
          </p:txBody>
        </p:sp>
      </p:grpSp>
      <p:grpSp>
        <p:nvGrpSpPr>
          <p:cNvPr id="14" name="Group 13">
            <a:extLst>
              <a:ext uri="{FF2B5EF4-FFF2-40B4-BE49-F238E27FC236}">
                <a16:creationId xmlns:a16="http://schemas.microsoft.com/office/drawing/2014/main" id="{D67BA61E-0DA8-4643-9DDB-962369296277}"/>
              </a:ext>
            </a:extLst>
          </p:cNvPr>
          <p:cNvGrpSpPr/>
          <p:nvPr/>
        </p:nvGrpSpPr>
        <p:grpSpPr>
          <a:xfrm>
            <a:off x="4009631" y="4570413"/>
            <a:ext cx="3741229" cy="483577"/>
            <a:chOff x="4624159" y="4759646"/>
            <a:chExt cx="3741229" cy="483577"/>
          </a:xfrm>
        </p:grpSpPr>
        <p:sp>
          <p:nvSpPr>
            <p:cNvPr id="15" name="Right Brace 14">
              <a:extLst>
                <a:ext uri="{FF2B5EF4-FFF2-40B4-BE49-F238E27FC236}">
                  <a16:creationId xmlns:a16="http://schemas.microsoft.com/office/drawing/2014/main" id="{D1A28021-92C4-5743-B801-F3157DD6F673}"/>
                </a:ext>
              </a:extLst>
            </p:cNvPr>
            <p:cNvSpPr/>
            <p:nvPr/>
          </p:nvSpPr>
          <p:spPr>
            <a:xfrm>
              <a:off x="4624159" y="4760402"/>
              <a:ext cx="132080" cy="345901"/>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Arrow Callout 15">
              <a:extLst>
                <a:ext uri="{FF2B5EF4-FFF2-40B4-BE49-F238E27FC236}">
                  <a16:creationId xmlns:a16="http://schemas.microsoft.com/office/drawing/2014/main" id="{AA54DA1A-7DA7-C04B-B34A-A2C41E00F029}"/>
                </a:ext>
              </a:extLst>
            </p:cNvPr>
            <p:cNvSpPr/>
            <p:nvPr/>
          </p:nvSpPr>
          <p:spPr>
            <a:xfrm>
              <a:off x="5022358" y="4759646"/>
              <a:ext cx="3343030" cy="483577"/>
            </a:xfrm>
            <a:prstGeom prst="leftArrowCallout">
              <a:avLst>
                <a:gd name="adj1" fmla="val 25000"/>
                <a:gd name="adj2" fmla="val 25000"/>
                <a:gd name="adj3" fmla="val 25000"/>
                <a:gd name="adj4" fmla="val 79146"/>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Diagnostic utils for plotting and testing a new grid</a:t>
              </a:r>
            </a:p>
          </p:txBody>
        </p:sp>
      </p:grpSp>
      <p:grpSp>
        <p:nvGrpSpPr>
          <p:cNvPr id="17" name="Group 16">
            <a:extLst>
              <a:ext uri="{FF2B5EF4-FFF2-40B4-BE49-F238E27FC236}">
                <a16:creationId xmlns:a16="http://schemas.microsoft.com/office/drawing/2014/main" id="{CECC83BB-9516-754B-A497-C6BA5B806B0B}"/>
              </a:ext>
            </a:extLst>
          </p:cNvPr>
          <p:cNvGrpSpPr/>
          <p:nvPr/>
        </p:nvGrpSpPr>
        <p:grpSpPr>
          <a:xfrm>
            <a:off x="4056520" y="5188305"/>
            <a:ext cx="3694340" cy="582198"/>
            <a:chOff x="4671048" y="5388296"/>
            <a:chExt cx="3694340" cy="582198"/>
          </a:xfrm>
        </p:grpSpPr>
        <p:sp>
          <p:nvSpPr>
            <p:cNvPr id="18" name="Right Brace 17">
              <a:extLst>
                <a:ext uri="{FF2B5EF4-FFF2-40B4-BE49-F238E27FC236}">
                  <a16:creationId xmlns:a16="http://schemas.microsoft.com/office/drawing/2014/main" id="{7985565C-8E26-944C-8E4A-4E379EE98662}"/>
                </a:ext>
              </a:extLst>
            </p:cNvPr>
            <p:cNvSpPr/>
            <p:nvPr/>
          </p:nvSpPr>
          <p:spPr>
            <a:xfrm>
              <a:off x="4671048" y="5388296"/>
              <a:ext cx="85192" cy="469119"/>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Left Arrow Callout 18">
              <a:extLst>
                <a:ext uri="{FF2B5EF4-FFF2-40B4-BE49-F238E27FC236}">
                  <a16:creationId xmlns:a16="http://schemas.microsoft.com/office/drawing/2014/main" id="{87FC08BF-93AC-1243-8982-FB104053BD35}"/>
                </a:ext>
              </a:extLst>
            </p:cNvPr>
            <p:cNvSpPr/>
            <p:nvPr/>
          </p:nvSpPr>
          <p:spPr>
            <a:xfrm>
              <a:off x="4987186" y="5418054"/>
              <a:ext cx="3378202" cy="552440"/>
            </a:xfrm>
            <a:prstGeom prst="leftArrowCallout">
              <a:avLst>
                <a:gd name="adj1" fmla="val 25000"/>
                <a:gd name="adj2" fmla="val 25000"/>
                <a:gd name="adj3" fmla="val 25000"/>
                <a:gd name="adj4" fmla="val 79146"/>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Documentation to guide users through the process</a:t>
              </a:r>
            </a:p>
          </p:txBody>
        </p:sp>
      </p:grpSp>
      <p:sp>
        <p:nvSpPr>
          <p:cNvPr id="20" name="TextBox 19">
            <a:extLst>
              <a:ext uri="{FF2B5EF4-FFF2-40B4-BE49-F238E27FC236}">
                <a16:creationId xmlns:a16="http://schemas.microsoft.com/office/drawing/2014/main" id="{942AAF35-FBFD-BB4D-B1DF-C505ACF9A49A}"/>
              </a:ext>
            </a:extLst>
          </p:cNvPr>
          <p:cNvSpPr txBox="1"/>
          <p:nvPr/>
        </p:nvSpPr>
        <p:spPr>
          <a:xfrm>
            <a:off x="8030652" y="3626099"/>
            <a:ext cx="3996248" cy="2246769"/>
          </a:xfrm>
          <a:prstGeom prst="rect">
            <a:avLst/>
          </a:prstGeom>
          <a:noFill/>
          <a:ln>
            <a:solidFill>
              <a:schemeClr val="tx1"/>
            </a:solidFill>
          </a:ln>
        </p:spPr>
        <p:txBody>
          <a:bodyPr wrap="square" rtlCol="0">
            <a:spAutoFit/>
          </a:bodyPr>
          <a:lstStyle/>
          <a:p>
            <a:r>
              <a:rPr lang="en-US" b="1" u="sng" dirty="0"/>
              <a:t>The Docs directory:</a:t>
            </a:r>
          </a:p>
          <a:p>
            <a:endParaRPr lang="en-US" dirty="0"/>
          </a:p>
          <a:p>
            <a:r>
              <a:rPr lang="en-US" dirty="0">
                <a:solidFill>
                  <a:srgbClr val="C00000"/>
                </a:solidFill>
              </a:rPr>
              <a:t>VRM_Grids_For_CAMSE.pdf</a:t>
            </a:r>
          </a:p>
          <a:p>
            <a:r>
              <a:rPr lang="en-US" dirty="0"/>
              <a:t>Contains the full documentation for the creation of a new grid and the associated data files. </a:t>
            </a:r>
          </a:p>
          <a:p>
            <a:endParaRPr lang="en-US" dirty="0"/>
          </a:p>
          <a:p>
            <a:r>
              <a:rPr lang="en-US" dirty="0">
                <a:solidFill>
                  <a:srgbClr val="C00000"/>
                </a:solidFill>
              </a:rPr>
              <a:t>CAM-tsteps-inic-for-newgrids_v0.pdf</a:t>
            </a:r>
          </a:p>
          <a:p>
            <a:r>
              <a:rPr lang="en-US" dirty="0"/>
              <a:t>Contains a guide for establishing default time step and namelist values for a new grid. </a:t>
            </a:r>
          </a:p>
          <a:p>
            <a:endParaRPr lang="en-US" dirty="0"/>
          </a:p>
        </p:txBody>
      </p:sp>
    </p:spTree>
    <p:extLst>
      <p:ext uri="{BB962C8B-B14F-4D97-AF65-F5344CB8AC3E}">
        <p14:creationId xmlns:p14="http://schemas.microsoft.com/office/powerpoint/2010/main" val="60990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Overview: The Users Repository</a:t>
            </a:r>
          </a:p>
        </p:txBody>
      </p:sp>
      <p:grpSp>
        <p:nvGrpSpPr>
          <p:cNvPr id="3" name="Group 2">
            <a:extLst>
              <a:ext uri="{FF2B5EF4-FFF2-40B4-BE49-F238E27FC236}">
                <a16:creationId xmlns:a16="http://schemas.microsoft.com/office/drawing/2014/main" id="{A8D16E4E-8BBC-A540-AD92-E12A8C580DE4}"/>
              </a:ext>
            </a:extLst>
          </p:cNvPr>
          <p:cNvGrpSpPr>
            <a:grpSpLocks noChangeAspect="1"/>
          </p:cNvGrpSpPr>
          <p:nvPr/>
        </p:nvGrpSpPr>
        <p:grpSpPr>
          <a:xfrm>
            <a:off x="4737264" y="1896520"/>
            <a:ext cx="5987144" cy="3927536"/>
            <a:chOff x="1537176" y="780178"/>
            <a:chExt cx="7519931" cy="4909421"/>
          </a:xfrm>
        </p:grpSpPr>
        <p:sp>
          <p:nvSpPr>
            <p:cNvPr id="4" name="Rectangle 3">
              <a:extLst>
                <a:ext uri="{FF2B5EF4-FFF2-40B4-BE49-F238E27FC236}">
                  <a16:creationId xmlns:a16="http://schemas.microsoft.com/office/drawing/2014/main" id="{5A609199-9CCA-3E4A-A0F0-B5D53AF9EC6F}"/>
                </a:ext>
              </a:extLst>
            </p:cNvPr>
            <p:cNvSpPr/>
            <p:nvPr/>
          </p:nvSpPr>
          <p:spPr>
            <a:xfrm>
              <a:off x="1537176" y="780178"/>
              <a:ext cx="7519931" cy="4909421"/>
            </a:xfrm>
            <a:prstGeom prst="rect">
              <a:avLst/>
            </a:prstGeom>
            <a:solidFill>
              <a:schemeClr val="tx2">
                <a:lumMod val="50000"/>
              </a:schemeClr>
            </a:solidFill>
            <a:ln w="12700" cap="flat" cmpd="sng" algn="ctr">
              <a:solidFill>
                <a:sysClr val="windowText" lastClr="000000"/>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28A15BB-2642-FB4E-9ADA-EED137419469}"/>
                </a:ext>
              </a:extLst>
            </p:cNvPr>
            <p:cNvSpPr txBox="1"/>
            <p:nvPr/>
          </p:nvSpPr>
          <p:spPr>
            <a:xfrm>
              <a:off x="3946443" y="863592"/>
              <a:ext cx="1856421"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/my/local/repo/</a:t>
              </a:r>
            </a:p>
          </p:txBody>
        </p:sp>
        <p:sp>
          <p:nvSpPr>
            <p:cNvPr id="6" name="TextBox 5">
              <a:extLst>
                <a:ext uri="{FF2B5EF4-FFF2-40B4-BE49-F238E27FC236}">
                  <a16:creationId xmlns:a16="http://schemas.microsoft.com/office/drawing/2014/main" id="{705B18D8-08C4-4549-8A6D-E0D2C67A8D2B}"/>
                </a:ext>
              </a:extLst>
            </p:cNvPr>
            <p:cNvSpPr txBox="1"/>
            <p:nvPr/>
          </p:nvSpPr>
          <p:spPr>
            <a:xfrm>
              <a:off x="1965732" y="1811625"/>
              <a:ext cx="3165069"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ne0np4.SAMGRID01.ne30x4</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7" name="TextBox 6">
              <a:extLst>
                <a:ext uri="{FF2B5EF4-FFF2-40B4-BE49-F238E27FC236}">
                  <a16:creationId xmlns:a16="http://schemas.microsoft.com/office/drawing/2014/main" id="{00BFD6DF-B236-184D-86F4-FED02C6B5627}"/>
                </a:ext>
              </a:extLst>
            </p:cNvPr>
            <p:cNvSpPr txBox="1"/>
            <p:nvPr/>
          </p:nvSpPr>
          <p:spPr>
            <a:xfrm>
              <a:off x="5559357" y="1811625"/>
              <a:ext cx="3254444"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ne0np4.MyOtherGrid.ne30x8</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8" name="Straight Connector 7">
              <a:extLst>
                <a:ext uri="{FF2B5EF4-FFF2-40B4-BE49-F238E27FC236}">
                  <a16:creationId xmlns:a16="http://schemas.microsoft.com/office/drawing/2014/main" id="{E880CDAC-2297-DC4F-A298-434F99B2CE8F}"/>
                </a:ext>
              </a:extLst>
            </p:cNvPr>
            <p:cNvCxnSpPr>
              <a:cxnSpLocks/>
              <a:endCxn id="6" idx="0"/>
            </p:cNvCxnSpPr>
            <p:nvPr/>
          </p:nvCxnSpPr>
          <p:spPr>
            <a:xfrm flipH="1">
              <a:off x="3548267" y="1241526"/>
              <a:ext cx="1249078" cy="570099"/>
            </a:xfrm>
            <a:prstGeom prst="line">
              <a:avLst/>
            </a:prstGeom>
            <a:noFill/>
            <a:ln w="6350" cap="flat" cmpd="sng" algn="ctr">
              <a:solidFill>
                <a:sysClr val="windowText" lastClr="000000"/>
              </a:solidFill>
              <a:prstDash val="solid"/>
              <a:miter lim="800000"/>
            </a:ln>
            <a:effectLst/>
          </p:spPr>
        </p:cxnSp>
        <p:cxnSp>
          <p:nvCxnSpPr>
            <p:cNvPr id="9" name="Straight Connector 8">
              <a:extLst>
                <a:ext uri="{FF2B5EF4-FFF2-40B4-BE49-F238E27FC236}">
                  <a16:creationId xmlns:a16="http://schemas.microsoft.com/office/drawing/2014/main" id="{FC54F40A-2347-5D43-BB27-F7C25DA7532D}"/>
                </a:ext>
              </a:extLst>
            </p:cNvPr>
            <p:cNvCxnSpPr>
              <a:cxnSpLocks/>
            </p:cNvCxnSpPr>
            <p:nvPr/>
          </p:nvCxnSpPr>
          <p:spPr>
            <a:xfrm>
              <a:off x="4797343" y="1241526"/>
              <a:ext cx="2389237" cy="570098"/>
            </a:xfrm>
            <a:prstGeom prst="line">
              <a:avLst/>
            </a:prstGeom>
            <a:noFill/>
            <a:ln w="6350" cap="flat" cmpd="sng" algn="ctr">
              <a:solidFill>
                <a:sysClr val="windowText" lastClr="000000"/>
              </a:solidFill>
              <a:prstDash val="solid"/>
              <a:miter lim="800000"/>
            </a:ln>
            <a:effectLst/>
          </p:spPr>
        </p:cxnSp>
        <p:grpSp>
          <p:nvGrpSpPr>
            <p:cNvPr id="10" name="Group 9">
              <a:extLst>
                <a:ext uri="{FF2B5EF4-FFF2-40B4-BE49-F238E27FC236}">
                  <a16:creationId xmlns:a16="http://schemas.microsoft.com/office/drawing/2014/main" id="{4A24D4D8-C88A-4444-B599-D42DB1B14911}"/>
                </a:ext>
              </a:extLst>
            </p:cNvPr>
            <p:cNvGrpSpPr/>
            <p:nvPr/>
          </p:nvGrpSpPr>
          <p:grpSpPr>
            <a:xfrm>
              <a:off x="2590798" y="2180956"/>
              <a:ext cx="2709338" cy="3443357"/>
              <a:chOff x="2091261" y="2180956"/>
              <a:chExt cx="2709338" cy="3443357"/>
            </a:xfrm>
          </p:grpSpPr>
          <p:sp>
            <p:nvSpPr>
              <p:cNvPr id="27" name="TextBox 26">
                <a:extLst>
                  <a:ext uri="{FF2B5EF4-FFF2-40B4-BE49-F238E27FC236}">
                    <a16:creationId xmlns:a16="http://schemas.microsoft.com/office/drawing/2014/main" id="{6B16256C-1B3E-A345-8D88-606917CB31E1}"/>
                  </a:ext>
                </a:extLst>
              </p:cNvPr>
              <p:cNvSpPr txBox="1"/>
              <p:nvPr/>
            </p:nvSpPr>
            <p:spPr>
              <a:xfrm>
                <a:off x="2253109" y="2371457"/>
                <a:ext cx="930358"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atmsrf</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8" name="TextBox 27">
                <a:extLst>
                  <a:ext uri="{FF2B5EF4-FFF2-40B4-BE49-F238E27FC236}">
                    <a16:creationId xmlns:a16="http://schemas.microsoft.com/office/drawing/2014/main" id="{10DDE55E-2525-804E-8DDC-03E679F3E354}"/>
                  </a:ext>
                </a:extLst>
              </p:cNvPr>
              <p:cNvSpPr txBox="1"/>
              <p:nvPr/>
            </p:nvSpPr>
            <p:spPr>
              <a:xfrm>
                <a:off x="2253109" y="2864191"/>
                <a:ext cx="1099691"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domains</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9" name="TextBox 28">
                <a:extLst>
                  <a:ext uri="{FF2B5EF4-FFF2-40B4-BE49-F238E27FC236}">
                    <a16:creationId xmlns:a16="http://schemas.microsoft.com/office/drawing/2014/main" id="{AB66DFAA-3AD8-2D4A-828E-4DED18AF9653}"/>
                  </a:ext>
                </a:extLst>
              </p:cNvPr>
              <p:cNvSpPr txBox="1"/>
              <p:nvPr/>
            </p:nvSpPr>
            <p:spPr>
              <a:xfrm>
                <a:off x="2253109" y="5239592"/>
                <a:ext cx="2547490"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clm_surfdata_5_0</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0" name="TextBox 29">
                <a:extLst>
                  <a:ext uri="{FF2B5EF4-FFF2-40B4-BE49-F238E27FC236}">
                    <a16:creationId xmlns:a16="http://schemas.microsoft.com/office/drawing/2014/main" id="{89B235D3-B3E4-2643-982C-9522C409EDF6}"/>
                  </a:ext>
                </a:extLst>
              </p:cNvPr>
              <p:cNvSpPr txBox="1"/>
              <p:nvPr/>
            </p:nvSpPr>
            <p:spPr>
              <a:xfrm>
                <a:off x="2278510" y="3817859"/>
                <a:ext cx="930358"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inic</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1" name="TextBox 30">
                <a:extLst>
                  <a:ext uri="{FF2B5EF4-FFF2-40B4-BE49-F238E27FC236}">
                    <a16:creationId xmlns:a16="http://schemas.microsoft.com/office/drawing/2014/main" id="{6E311C77-4900-F14B-A04B-9A4F24729B34}"/>
                  </a:ext>
                </a:extLst>
              </p:cNvPr>
              <p:cNvSpPr txBox="1"/>
              <p:nvPr/>
            </p:nvSpPr>
            <p:spPr>
              <a:xfrm>
                <a:off x="2253109" y="3338916"/>
                <a:ext cx="930358"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grids</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2" name="TextBox 31">
                <a:extLst>
                  <a:ext uri="{FF2B5EF4-FFF2-40B4-BE49-F238E27FC236}">
                    <a16:creationId xmlns:a16="http://schemas.microsoft.com/office/drawing/2014/main" id="{18366A58-DB82-054E-8B56-2C3DA0DEEE78}"/>
                  </a:ext>
                </a:extLst>
              </p:cNvPr>
              <p:cNvSpPr txBox="1"/>
              <p:nvPr/>
            </p:nvSpPr>
            <p:spPr>
              <a:xfrm>
                <a:off x="2270044" y="4292269"/>
                <a:ext cx="930358"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maps</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3" name="TextBox 32">
                <a:extLst>
                  <a:ext uri="{FF2B5EF4-FFF2-40B4-BE49-F238E27FC236}">
                    <a16:creationId xmlns:a16="http://schemas.microsoft.com/office/drawing/2014/main" id="{88B6892F-C6C8-9342-BE9C-59A25D9789E2}"/>
                  </a:ext>
                </a:extLst>
              </p:cNvPr>
              <p:cNvSpPr txBox="1"/>
              <p:nvPr/>
            </p:nvSpPr>
            <p:spPr>
              <a:xfrm>
                <a:off x="2253109" y="4743717"/>
                <a:ext cx="930358"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topo</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34" name="Straight Connector 33">
                <a:extLst>
                  <a:ext uri="{FF2B5EF4-FFF2-40B4-BE49-F238E27FC236}">
                    <a16:creationId xmlns:a16="http://schemas.microsoft.com/office/drawing/2014/main" id="{ACAC668E-881B-DC44-9CAE-FF3F9D75124D}"/>
                  </a:ext>
                </a:extLst>
              </p:cNvPr>
              <p:cNvCxnSpPr/>
              <p:nvPr/>
            </p:nvCxnSpPr>
            <p:spPr>
              <a:xfrm>
                <a:off x="2091267" y="2180956"/>
                <a:ext cx="0" cy="3243303"/>
              </a:xfrm>
              <a:prstGeom prst="line">
                <a:avLst/>
              </a:prstGeom>
              <a:noFill/>
              <a:ln w="6350" cap="flat" cmpd="sng" algn="ctr">
                <a:solidFill>
                  <a:sysClr val="windowText" lastClr="000000"/>
                </a:solidFill>
                <a:prstDash val="solid"/>
                <a:miter lim="800000"/>
              </a:ln>
              <a:effectLst/>
            </p:spPr>
          </p:cxnSp>
          <p:cxnSp>
            <p:nvCxnSpPr>
              <p:cNvPr id="35" name="Straight Connector 34">
                <a:extLst>
                  <a:ext uri="{FF2B5EF4-FFF2-40B4-BE49-F238E27FC236}">
                    <a16:creationId xmlns:a16="http://schemas.microsoft.com/office/drawing/2014/main" id="{6F9A55E3-9CB5-A64F-A313-DBD4C64DEE38}"/>
                  </a:ext>
                </a:extLst>
              </p:cNvPr>
              <p:cNvCxnSpPr>
                <a:cxnSpLocks/>
              </p:cNvCxnSpPr>
              <p:nvPr/>
            </p:nvCxnSpPr>
            <p:spPr>
              <a:xfrm>
                <a:off x="2091267" y="2556123"/>
                <a:ext cx="161841" cy="0"/>
              </a:xfrm>
              <a:prstGeom prst="line">
                <a:avLst/>
              </a:prstGeom>
              <a:noFill/>
              <a:ln w="6350" cap="flat" cmpd="sng" algn="ctr">
                <a:solidFill>
                  <a:sysClr val="windowText" lastClr="000000"/>
                </a:solidFill>
                <a:prstDash val="solid"/>
                <a:miter lim="800000"/>
              </a:ln>
              <a:effectLst/>
            </p:spPr>
          </p:cxnSp>
          <p:cxnSp>
            <p:nvCxnSpPr>
              <p:cNvPr id="36" name="Straight Connector 35">
                <a:extLst>
                  <a:ext uri="{FF2B5EF4-FFF2-40B4-BE49-F238E27FC236}">
                    <a16:creationId xmlns:a16="http://schemas.microsoft.com/office/drawing/2014/main" id="{1AC36C22-4E27-3141-8B9C-D2671770EFC0}"/>
                  </a:ext>
                </a:extLst>
              </p:cNvPr>
              <p:cNvCxnSpPr>
                <a:cxnSpLocks/>
              </p:cNvCxnSpPr>
              <p:nvPr/>
            </p:nvCxnSpPr>
            <p:spPr>
              <a:xfrm>
                <a:off x="2091261" y="3521329"/>
                <a:ext cx="161841" cy="0"/>
              </a:xfrm>
              <a:prstGeom prst="line">
                <a:avLst/>
              </a:prstGeom>
              <a:noFill/>
              <a:ln w="6350" cap="flat" cmpd="sng" algn="ctr">
                <a:solidFill>
                  <a:sysClr val="windowText" lastClr="000000"/>
                </a:solidFill>
                <a:prstDash val="solid"/>
                <a:miter lim="800000"/>
              </a:ln>
              <a:effectLst/>
            </p:spPr>
          </p:cxnSp>
          <p:cxnSp>
            <p:nvCxnSpPr>
              <p:cNvPr id="37" name="Straight Connector 36">
                <a:extLst>
                  <a:ext uri="{FF2B5EF4-FFF2-40B4-BE49-F238E27FC236}">
                    <a16:creationId xmlns:a16="http://schemas.microsoft.com/office/drawing/2014/main" id="{618E1857-6E8E-FC4B-9BC6-7710E1BEDB7B}"/>
                  </a:ext>
                </a:extLst>
              </p:cNvPr>
              <p:cNvCxnSpPr>
                <a:cxnSpLocks/>
              </p:cNvCxnSpPr>
              <p:nvPr/>
            </p:nvCxnSpPr>
            <p:spPr>
              <a:xfrm>
                <a:off x="2091263" y="3038725"/>
                <a:ext cx="161841" cy="0"/>
              </a:xfrm>
              <a:prstGeom prst="line">
                <a:avLst/>
              </a:prstGeom>
              <a:noFill/>
              <a:ln w="6350" cap="flat" cmpd="sng" algn="ctr">
                <a:solidFill>
                  <a:sysClr val="windowText" lastClr="000000"/>
                </a:solidFill>
                <a:prstDash val="solid"/>
                <a:miter lim="800000"/>
              </a:ln>
              <a:effectLst/>
            </p:spPr>
          </p:cxnSp>
          <p:cxnSp>
            <p:nvCxnSpPr>
              <p:cNvPr id="38" name="Straight Connector 37">
                <a:extLst>
                  <a:ext uri="{FF2B5EF4-FFF2-40B4-BE49-F238E27FC236}">
                    <a16:creationId xmlns:a16="http://schemas.microsoft.com/office/drawing/2014/main" id="{54963E3F-4942-CD43-ADC3-97248E2B6C5F}"/>
                  </a:ext>
                </a:extLst>
              </p:cNvPr>
              <p:cNvCxnSpPr>
                <a:cxnSpLocks/>
              </p:cNvCxnSpPr>
              <p:nvPr/>
            </p:nvCxnSpPr>
            <p:spPr>
              <a:xfrm>
                <a:off x="2091268" y="4478060"/>
                <a:ext cx="161841" cy="0"/>
              </a:xfrm>
              <a:prstGeom prst="line">
                <a:avLst/>
              </a:prstGeom>
              <a:noFill/>
              <a:ln w="6350" cap="flat" cmpd="sng" algn="ctr">
                <a:solidFill>
                  <a:sysClr val="windowText" lastClr="000000"/>
                </a:solidFill>
                <a:prstDash val="solid"/>
                <a:miter lim="800000"/>
              </a:ln>
              <a:effectLst/>
            </p:spPr>
          </p:cxnSp>
          <p:cxnSp>
            <p:nvCxnSpPr>
              <p:cNvPr id="39" name="Straight Connector 38">
                <a:extLst>
                  <a:ext uri="{FF2B5EF4-FFF2-40B4-BE49-F238E27FC236}">
                    <a16:creationId xmlns:a16="http://schemas.microsoft.com/office/drawing/2014/main" id="{E9015AD2-98A1-174A-898F-309E6373B0D1}"/>
                  </a:ext>
                </a:extLst>
              </p:cNvPr>
              <p:cNvCxnSpPr>
                <a:cxnSpLocks/>
              </p:cNvCxnSpPr>
              <p:nvPr/>
            </p:nvCxnSpPr>
            <p:spPr>
              <a:xfrm>
                <a:off x="2091262" y="4926796"/>
                <a:ext cx="161841" cy="0"/>
              </a:xfrm>
              <a:prstGeom prst="line">
                <a:avLst/>
              </a:prstGeom>
              <a:noFill/>
              <a:ln w="6350" cap="flat" cmpd="sng" algn="ctr">
                <a:solidFill>
                  <a:sysClr val="windowText" lastClr="000000"/>
                </a:solidFill>
                <a:prstDash val="solid"/>
                <a:miter lim="800000"/>
              </a:ln>
              <a:effectLst/>
            </p:spPr>
          </p:cxnSp>
          <p:cxnSp>
            <p:nvCxnSpPr>
              <p:cNvPr id="40" name="Straight Connector 39">
                <a:extLst>
                  <a:ext uri="{FF2B5EF4-FFF2-40B4-BE49-F238E27FC236}">
                    <a16:creationId xmlns:a16="http://schemas.microsoft.com/office/drawing/2014/main" id="{4A317B12-3F7E-4C4E-AB6D-455829DD00D9}"/>
                  </a:ext>
                </a:extLst>
              </p:cNvPr>
              <p:cNvCxnSpPr>
                <a:cxnSpLocks/>
              </p:cNvCxnSpPr>
              <p:nvPr/>
            </p:nvCxnSpPr>
            <p:spPr>
              <a:xfrm>
                <a:off x="2099731" y="3995460"/>
                <a:ext cx="161841" cy="0"/>
              </a:xfrm>
              <a:prstGeom prst="line">
                <a:avLst/>
              </a:prstGeom>
              <a:noFill/>
              <a:ln w="6350" cap="flat" cmpd="sng" algn="ctr">
                <a:solidFill>
                  <a:sysClr val="windowText" lastClr="000000"/>
                </a:solidFill>
                <a:prstDash val="solid"/>
                <a:miter lim="800000"/>
              </a:ln>
              <a:effectLst/>
            </p:spPr>
          </p:cxnSp>
          <p:cxnSp>
            <p:nvCxnSpPr>
              <p:cNvPr id="41" name="Straight Connector 40">
                <a:extLst>
                  <a:ext uri="{FF2B5EF4-FFF2-40B4-BE49-F238E27FC236}">
                    <a16:creationId xmlns:a16="http://schemas.microsoft.com/office/drawing/2014/main" id="{A77978FA-3552-D849-94EF-05A13C6BEBD5}"/>
                  </a:ext>
                </a:extLst>
              </p:cNvPr>
              <p:cNvCxnSpPr>
                <a:cxnSpLocks/>
              </p:cNvCxnSpPr>
              <p:nvPr/>
            </p:nvCxnSpPr>
            <p:spPr>
              <a:xfrm>
                <a:off x="2091267" y="5423449"/>
                <a:ext cx="161841" cy="0"/>
              </a:xfrm>
              <a:prstGeom prst="line">
                <a:avLst/>
              </a:prstGeom>
              <a:noFill/>
              <a:ln w="6350" cap="flat" cmpd="sng" algn="ctr">
                <a:solidFill>
                  <a:sysClr val="windowText" lastClr="000000"/>
                </a:solidFill>
                <a:prstDash val="solid"/>
                <a:miter lim="800000"/>
              </a:ln>
              <a:effectLst/>
            </p:spPr>
          </p:cxnSp>
        </p:grpSp>
        <p:grpSp>
          <p:nvGrpSpPr>
            <p:cNvPr id="11" name="Group 10">
              <a:extLst>
                <a:ext uri="{FF2B5EF4-FFF2-40B4-BE49-F238E27FC236}">
                  <a16:creationId xmlns:a16="http://schemas.microsoft.com/office/drawing/2014/main" id="{20C4C38D-1FEF-F745-A06A-C8013DDD81CD}"/>
                </a:ext>
              </a:extLst>
            </p:cNvPr>
            <p:cNvGrpSpPr/>
            <p:nvPr/>
          </p:nvGrpSpPr>
          <p:grpSpPr>
            <a:xfrm>
              <a:off x="6189136" y="2189417"/>
              <a:ext cx="2709338" cy="3443357"/>
              <a:chOff x="2091261" y="2180956"/>
              <a:chExt cx="2709338" cy="3443357"/>
            </a:xfrm>
          </p:grpSpPr>
          <p:sp>
            <p:nvSpPr>
              <p:cNvPr id="12" name="TextBox 11">
                <a:extLst>
                  <a:ext uri="{FF2B5EF4-FFF2-40B4-BE49-F238E27FC236}">
                    <a16:creationId xmlns:a16="http://schemas.microsoft.com/office/drawing/2014/main" id="{5FB45605-BB1A-EF42-BF6E-DC24CB7D3A2C}"/>
                  </a:ext>
                </a:extLst>
              </p:cNvPr>
              <p:cNvSpPr txBox="1"/>
              <p:nvPr/>
            </p:nvSpPr>
            <p:spPr>
              <a:xfrm>
                <a:off x="2253109" y="2371457"/>
                <a:ext cx="930358"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atmsrf</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3" name="TextBox 12">
                <a:extLst>
                  <a:ext uri="{FF2B5EF4-FFF2-40B4-BE49-F238E27FC236}">
                    <a16:creationId xmlns:a16="http://schemas.microsoft.com/office/drawing/2014/main" id="{464C7103-A8C3-2D45-811A-D73105576847}"/>
                  </a:ext>
                </a:extLst>
              </p:cNvPr>
              <p:cNvSpPr txBox="1"/>
              <p:nvPr/>
            </p:nvSpPr>
            <p:spPr>
              <a:xfrm>
                <a:off x="2253109" y="2864191"/>
                <a:ext cx="1099691"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domains</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4" name="TextBox 13">
                <a:extLst>
                  <a:ext uri="{FF2B5EF4-FFF2-40B4-BE49-F238E27FC236}">
                    <a16:creationId xmlns:a16="http://schemas.microsoft.com/office/drawing/2014/main" id="{1CCD2C14-54CF-5347-B48E-63556CDB6974}"/>
                  </a:ext>
                </a:extLst>
              </p:cNvPr>
              <p:cNvSpPr txBox="1"/>
              <p:nvPr/>
            </p:nvSpPr>
            <p:spPr>
              <a:xfrm>
                <a:off x="2253109" y="5239592"/>
                <a:ext cx="2547490"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clm_surfdata_5_0</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5" name="TextBox 14">
                <a:extLst>
                  <a:ext uri="{FF2B5EF4-FFF2-40B4-BE49-F238E27FC236}">
                    <a16:creationId xmlns:a16="http://schemas.microsoft.com/office/drawing/2014/main" id="{D09E9607-90A8-2845-AE06-C59CE4636945}"/>
                  </a:ext>
                </a:extLst>
              </p:cNvPr>
              <p:cNvSpPr txBox="1"/>
              <p:nvPr/>
            </p:nvSpPr>
            <p:spPr>
              <a:xfrm>
                <a:off x="2278510" y="3817859"/>
                <a:ext cx="930358"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inic</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6" name="TextBox 15">
                <a:extLst>
                  <a:ext uri="{FF2B5EF4-FFF2-40B4-BE49-F238E27FC236}">
                    <a16:creationId xmlns:a16="http://schemas.microsoft.com/office/drawing/2014/main" id="{F33B5115-43E2-6F4E-B63E-5CBEAF6271C9}"/>
                  </a:ext>
                </a:extLst>
              </p:cNvPr>
              <p:cNvSpPr txBox="1"/>
              <p:nvPr/>
            </p:nvSpPr>
            <p:spPr>
              <a:xfrm>
                <a:off x="2253109" y="3338916"/>
                <a:ext cx="930358"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grids</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7" name="TextBox 16">
                <a:extLst>
                  <a:ext uri="{FF2B5EF4-FFF2-40B4-BE49-F238E27FC236}">
                    <a16:creationId xmlns:a16="http://schemas.microsoft.com/office/drawing/2014/main" id="{587D494A-6822-124A-A977-427CD20B1C99}"/>
                  </a:ext>
                </a:extLst>
              </p:cNvPr>
              <p:cNvSpPr txBox="1"/>
              <p:nvPr/>
            </p:nvSpPr>
            <p:spPr>
              <a:xfrm>
                <a:off x="2270044" y="4292269"/>
                <a:ext cx="930358"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maps</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8" name="TextBox 17">
                <a:extLst>
                  <a:ext uri="{FF2B5EF4-FFF2-40B4-BE49-F238E27FC236}">
                    <a16:creationId xmlns:a16="http://schemas.microsoft.com/office/drawing/2014/main" id="{567208FC-6AF2-1245-83E1-C4D143A996BC}"/>
                  </a:ext>
                </a:extLst>
              </p:cNvPr>
              <p:cNvSpPr txBox="1"/>
              <p:nvPr/>
            </p:nvSpPr>
            <p:spPr>
              <a:xfrm>
                <a:off x="2253109" y="4743717"/>
                <a:ext cx="930358" cy="3847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topo</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19" name="Straight Connector 18">
                <a:extLst>
                  <a:ext uri="{FF2B5EF4-FFF2-40B4-BE49-F238E27FC236}">
                    <a16:creationId xmlns:a16="http://schemas.microsoft.com/office/drawing/2014/main" id="{C808A275-4693-3045-833F-F230434149AF}"/>
                  </a:ext>
                </a:extLst>
              </p:cNvPr>
              <p:cNvCxnSpPr/>
              <p:nvPr/>
            </p:nvCxnSpPr>
            <p:spPr>
              <a:xfrm>
                <a:off x="2091267" y="2180956"/>
                <a:ext cx="0" cy="3243303"/>
              </a:xfrm>
              <a:prstGeom prst="line">
                <a:avLst/>
              </a:prstGeom>
              <a:noFill/>
              <a:ln w="6350" cap="flat" cmpd="sng" algn="ctr">
                <a:solidFill>
                  <a:sysClr val="windowText" lastClr="000000"/>
                </a:solidFill>
                <a:prstDash val="solid"/>
                <a:miter lim="800000"/>
              </a:ln>
              <a:effectLst/>
            </p:spPr>
          </p:cxnSp>
          <p:cxnSp>
            <p:nvCxnSpPr>
              <p:cNvPr id="20" name="Straight Connector 19">
                <a:extLst>
                  <a:ext uri="{FF2B5EF4-FFF2-40B4-BE49-F238E27FC236}">
                    <a16:creationId xmlns:a16="http://schemas.microsoft.com/office/drawing/2014/main" id="{43CAC44F-5527-9042-8577-DE40BFC604AA}"/>
                  </a:ext>
                </a:extLst>
              </p:cNvPr>
              <p:cNvCxnSpPr>
                <a:cxnSpLocks/>
              </p:cNvCxnSpPr>
              <p:nvPr/>
            </p:nvCxnSpPr>
            <p:spPr>
              <a:xfrm>
                <a:off x="2091267" y="2556123"/>
                <a:ext cx="161841" cy="0"/>
              </a:xfrm>
              <a:prstGeom prst="line">
                <a:avLst/>
              </a:prstGeom>
              <a:noFill/>
              <a:ln w="6350" cap="flat" cmpd="sng" algn="ctr">
                <a:solidFill>
                  <a:sysClr val="windowText" lastClr="000000"/>
                </a:solidFill>
                <a:prstDash val="solid"/>
                <a:miter lim="800000"/>
              </a:ln>
              <a:effectLst/>
            </p:spPr>
          </p:cxnSp>
          <p:cxnSp>
            <p:nvCxnSpPr>
              <p:cNvPr id="21" name="Straight Connector 20">
                <a:extLst>
                  <a:ext uri="{FF2B5EF4-FFF2-40B4-BE49-F238E27FC236}">
                    <a16:creationId xmlns:a16="http://schemas.microsoft.com/office/drawing/2014/main" id="{3479EEA9-8DCB-F04A-8F7F-EAC41D704133}"/>
                  </a:ext>
                </a:extLst>
              </p:cNvPr>
              <p:cNvCxnSpPr>
                <a:cxnSpLocks/>
              </p:cNvCxnSpPr>
              <p:nvPr/>
            </p:nvCxnSpPr>
            <p:spPr>
              <a:xfrm>
                <a:off x="2091261" y="3521329"/>
                <a:ext cx="161841" cy="0"/>
              </a:xfrm>
              <a:prstGeom prst="line">
                <a:avLst/>
              </a:prstGeom>
              <a:noFill/>
              <a:ln w="6350" cap="flat" cmpd="sng" algn="ctr">
                <a:solidFill>
                  <a:sysClr val="windowText" lastClr="000000"/>
                </a:solidFill>
                <a:prstDash val="solid"/>
                <a:miter lim="800000"/>
              </a:ln>
              <a:effectLst/>
            </p:spPr>
          </p:cxnSp>
          <p:cxnSp>
            <p:nvCxnSpPr>
              <p:cNvPr id="22" name="Straight Connector 21">
                <a:extLst>
                  <a:ext uri="{FF2B5EF4-FFF2-40B4-BE49-F238E27FC236}">
                    <a16:creationId xmlns:a16="http://schemas.microsoft.com/office/drawing/2014/main" id="{8CF6CA43-6A24-8245-AC32-FF98B131E93E}"/>
                  </a:ext>
                </a:extLst>
              </p:cNvPr>
              <p:cNvCxnSpPr>
                <a:cxnSpLocks/>
              </p:cNvCxnSpPr>
              <p:nvPr/>
            </p:nvCxnSpPr>
            <p:spPr>
              <a:xfrm>
                <a:off x="2091263" y="3038725"/>
                <a:ext cx="161841" cy="0"/>
              </a:xfrm>
              <a:prstGeom prst="line">
                <a:avLst/>
              </a:prstGeom>
              <a:noFill/>
              <a:ln w="6350" cap="flat" cmpd="sng" algn="ctr">
                <a:solidFill>
                  <a:sysClr val="windowText" lastClr="000000"/>
                </a:solidFill>
                <a:prstDash val="solid"/>
                <a:miter lim="800000"/>
              </a:ln>
              <a:effectLst/>
            </p:spPr>
          </p:cxnSp>
          <p:cxnSp>
            <p:nvCxnSpPr>
              <p:cNvPr id="23" name="Straight Connector 22">
                <a:extLst>
                  <a:ext uri="{FF2B5EF4-FFF2-40B4-BE49-F238E27FC236}">
                    <a16:creationId xmlns:a16="http://schemas.microsoft.com/office/drawing/2014/main" id="{A24778F8-7604-6B4D-9FE2-D583E135C82B}"/>
                  </a:ext>
                </a:extLst>
              </p:cNvPr>
              <p:cNvCxnSpPr>
                <a:cxnSpLocks/>
              </p:cNvCxnSpPr>
              <p:nvPr/>
            </p:nvCxnSpPr>
            <p:spPr>
              <a:xfrm>
                <a:off x="2091268" y="4478060"/>
                <a:ext cx="161841" cy="0"/>
              </a:xfrm>
              <a:prstGeom prst="line">
                <a:avLst/>
              </a:prstGeom>
              <a:noFill/>
              <a:ln w="635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3F73C212-CAE5-5049-9D30-E74A969E3F4E}"/>
                  </a:ext>
                </a:extLst>
              </p:cNvPr>
              <p:cNvCxnSpPr>
                <a:cxnSpLocks/>
              </p:cNvCxnSpPr>
              <p:nvPr/>
            </p:nvCxnSpPr>
            <p:spPr>
              <a:xfrm>
                <a:off x="2091262" y="4926796"/>
                <a:ext cx="161841" cy="0"/>
              </a:xfrm>
              <a:prstGeom prst="line">
                <a:avLst/>
              </a:prstGeom>
              <a:noFill/>
              <a:ln w="6350" cap="flat" cmpd="sng" algn="ctr">
                <a:solidFill>
                  <a:sysClr val="windowText" lastClr="000000"/>
                </a:solidFill>
                <a:prstDash val="solid"/>
                <a:miter lim="800000"/>
              </a:ln>
              <a:effectLst/>
            </p:spPr>
          </p:cxnSp>
          <p:cxnSp>
            <p:nvCxnSpPr>
              <p:cNvPr id="25" name="Straight Connector 24">
                <a:extLst>
                  <a:ext uri="{FF2B5EF4-FFF2-40B4-BE49-F238E27FC236}">
                    <a16:creationId xmlns:a16="http://schemas.microsoft.com/office/drawing/2014/main" id="{B4B41A39-6B13-E840-B1EE-BDB12255D7FA}"/>
                  </a:ext>
                </a:extLst>
              </p:cNvPr>
              <p:cNvCxnSpPr>
                <a:cxnSpLocks/>
              </p:cNvCxnSpPr>
              <p:nvPr/>
            </p:nvCxnSpPr>
            <p:spPr>
              <a:xfrm>
                <a:off x="2099731" y="3995460"/>
                <a:ext cx="161841" cy="0"/>
              </a:xfrm>
              <a:prstGeom prst="line">
                <a:avLst/>
              </a:prstGeom>
              <a:noFill/>
              <a:ln w="6350" cap="flat" cmpd="sng" algn="ctr">
                <a:solidFill>
                  <a:sysClr val="windowText" lastClr="000000"/>
                </a:solidFill>
                <a:prstDash val="solid"/>
                <a:miter lim="800000"/>
              </a:ln>
              <a:effectLst/>
            </p:spPr>
          </p:cxnSp>
          <p:cxnSp>
            <p:nvCxnSpPr>
              <p:cNvPr id="26" name="Straight Connector 25">
                <a:extLst>
                  <a:ext uri="{FF2B5EF4-FFF2-40B4-BE49-F238E27FC236}">
                    <a16:creationId xmlns:a16="http://schemas.microsoft.com/office/drawing/2014/main" id="{EC86EFC3-F80F-0647-8D4B-25F5B9DB062A}"/>
                  </a:ext>
                </a:extLst>
              </p:cNvPr>
              <p:cNvCxnSpPr>
                <a:cxnSpLocks/>
              </p:cNvCxnSpPr>
              <p:nvPr/>
            </p:nvCxnSpPr>
            <p:spPr>
              <a:xfrm>
                <a:off x="2091267" y="5423449"/>
                <a:ext cx="161841" cy="0"/>
              </a:xfrm>
              <a:prstGeom prst="line">
                <a:avLst/>
              </a:prstGeom>
              <a:noFill/>
              <a:ln w="6350" cap="flat" cmpd="sng" algn="ctr">
                <a:solidFill>
                  <a:sysClr val="windowText" lastClr="000000"/>
                </a:solidFill>
                <a:prstDash val="solid"/>
                <a:miter lim="800000"/>
              </a:ln>
              <a:effectLst/>
            </p:spPr>
          </p:cxnSp>
        </p:grpSp>
      </p:grpSp>
      <p:sp>
        <p:nvSpPr>
          <p:cNvPr id="42" name="TextBox 41">
            <a:extLst>
              <a:ext uri="{FF2B5EF4-FFF2-40B4-BE49-F238E27FC236}">
                <a16:creationId xmlns:a16="http://schemas.microsoft.com/office/drawing/2014/main" id="{4D5EF050-BF5F-7F48-AD00-A0B26494845F}"/>
              </a:ext>
            </a:extLst>
          </p:cNvPr>
          <p:cNvSpPr txBox="1"/>
          <p:nvPr/>
        </p:nvSpPr>
        <p:spPr>
          <a:xfrm>
            <a:off x="4639840" y="807258"/>
            <a:ext cx="5424366" cy="923330"/>
          </a:xfrm>
          <a:prstGeom prst="rect">
            <a:avLst/>
          </a:prstGeom>
          <a:noFill/>
        </p:spPr>
        <p:txBody>
          <a:bodyPr wrap="square" rtlCol="0">
            <a:spAutoFit/>
          </a:bodyPr>
          <a:lstStyle/>
          <a:p>
            <a:pPr marL="285750" indent="-285750">
              <a:buFont typeface="Arial" panose="020B0604020202020204" pitchFamily="34" charset="0"/>
              <a:buChar char="•"/>
            </a:pPr>
            <a:r>
              <a:rPr lang="en-US" dirty="0"/>
              <a:t>When completed, the user has generated a repository of required values for each grid, stored with the following directory structure:</a:t>
            </a:r>
          </a:p>
        </p:txBody>
      </p:sp>
      <p:sp>
        <p:nvSpPr>
          <p:cNvPr id="43" name="TextBox 42">
            <a:extLst>
              <a:ext uri="{FF2B5EF4-FFF2-40B4-BE49-F238E27FC236}">
                <a16:creationId xmlns:a16="http://schemas.microsoft.com/office/drawing/2014/main" id="{3F547590-3266-D740-8F36-650B45D6E758}"/>
              </a:ext>
            </a:extLst>
          </p:cNvPr>
          <p:cNvSpPr txBox="1"/>
          <p:nvPr/>
        </p:nvSpPr>
        <p:spPr>
          <a:xfrm>
            <a:off x="990601" y="761669"/>
            <a:ext cx="3306310" cy="954107"/>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Note the naming convention for the Variable Resolution Mesh grids. </a:t>
            </a:r>
          </a:p>
          <a:p>
            <a:endParaRPr lang="en-US" dirty="0"/>
          </a:p>
        </p:txBody>
      </p:sp>
      <p:sp>
        <p:nvSpPr>
          <p:cNvPr id="44" name="TextBox 43">
            <a:extLst>
              <a:ext uri="{FF2B5EF4-FFF2-40B4-BE49-F238E27FC236}">
                <a16:creationId xmlns:a16="http://schemas.microsoft.com/office/drawing/2014/main" id="{8D40A7C9-FB5D-344B-8950-04080F8EF12E}"/>
              </a:ext>
            </a:extLst>
          </p:cNvPr>
          <p:cNvSpPr txBox="1"/>
          <p:nvPr/>
        </p:nvSpPr>
        <p:spPr>
          <a:xfrm>
            <a:off x="1502709" y="1732862"/>
            <a:ext cx="2383665" cy="307777"/>
          </a:xfrm>
          <a:prstGeom prst="rect">
            <a:avLst/>
          </a:prstGeom>
          <a:noFill/>
          <a:ln w="25400">
            <a:solidFill>
              <a:schemeClr val="tx1">
                <a:lumMod val="50000"/>
              </a:schemeClr>
            </a:solidFill>
          </a:ln>
        </p:spPr>
        <p:txBody>
          <a:bodyPr wrap="square" rtlCol="0">
            <a:spAutoFit/>
          </a:bodyPr>
          <a:lstStyle/>
          <a:p>
            <a:r>
              <a:rPr lang="en-US" dirty="0">
                <a:solidFill>
                  <a:schemeClr val="accent2"/>
                </a:solidFill>
              </a:rPr>
              <a:t>ne0np4</a:t>
            </a:r>
            <a:r>
              <a:rPr lang="en-US" dirty="0"/>
              <a:t>.</a:t>
            </a:r>
            <a:r>
              <a:rPr lang="en-US" dirty="0">
                <a:solidFill>
                  <a:srgbClr val="C00000"/>
                </a:solidFill>
              </a:rPr>
              <a:t>NAME</a:t>
            </a:r>
            <a:r>
              <a:rPr lang="en-US" dirty="0"/>
              <a:t>.</a:t>
            </a:r>
            <a:r>
              <a:rPr lang="en-US" dirty="0">
                <a:solidFill>
                  <a:schemeClr val="accent3">
                    <a:lumMod val="50000"/>
                  </a:schemeClr>
                </a:solidFill>
              </a:rPr>
              <a:t>ne30</a:t>
            </a:r>
            <a:r>
              <a:rPr lang="en-US" dirty="0">
                <a:solidFill>
                  <a:srgbClr val="FF0000"/>
                </a:solidFill>
              </a:rPr>
              <a:t>x4</a:t>
            </a:r>
          </a:p>
        </p:txBody>
      </p:sp>
      <p:sp>
        <p:nvSpPr>
          <p:cNvPr id="45" name="TextBox 44">
            <a:extLst>
              <a:ext uri="{FF2B5EF4-FFF2-40B4-BE49-F238E27FC236}">
                <a16:creationId xmlns:a16="http://schemas.microsoft.com/office/drawing/2014/main" id="{DAF2F8B9-3E99-7B4E-8543-E3C4011F5196}"/>
              </a:ext>
            </a:extLst>
          </p:cNvPr>
          <p:cNvSpPr txBox="1"/>
          <p:nvPr/>
        </p:nvSpPr>
        <p:spPr>
          <a:xfrm>
            <a:off x="1201035" y="3614472"/>
            <a:ext cx="2919441" cy="307777"/>
          </a:xfrm>
          <a:prstGeom prst="rect">
            <a:avLst/>
          </a:prstGeom>
          <a:noFill/>
          <a:ln>
            <a:solidFill>
              <a:schemeClr val="accent1">
                <a:shade val="50000"/>
              </a:schemeClr>
            </a:solidFill>
          </a:ln>
        </p:spPr>
        <p:txBody>
          <a:bodyPr wrap="square" rtlCol="0">
            <a:spAutoFit/>
          </a:bodyPr>
          <a:lstStyle/>
          <a:p>
            <a:r>
              <a:rPr lang="en-US" dirty="0">
                <a:solidFill>
                  <a:srgbClr val="C00000"/>
                </a:solidFill>
              </a:rPr>
              <a:t>NAME</a:t>
            </a:r>
            <a:r>
              <a:rPr lang="en-US" dirty="0"/>
              <a:t> = unique name for your grid</a:t>
            </a:r>
          </a:p>
        </p:txBody>
      </p:sp>
      <p:sp>
        <p:nvSpPr>
          <p:cNvPr id="46" name="TextBox 45">
            <a:extLst>
              <a:ext uri="{FF2B5EF4-FFF2-40B4-BE49-F238E27FC236}">
                <a16:creationId xmlns:a16="http://schemas.microsoft.com/office/drawing/2014/main" id="{2EBFD160-3B6F-1749-8DDE-C81A5CED11B3}"/>
              </a:ext>
            </a:extLst>
          </p:cNvPr>
          <p:cNvSpPr txBox="1"/>
          <p:nvPr/>
        </p:nvSpPr>
        <p:spPr>
          <a:xfrm>
            <a:off x="1190915" y="2605518"/>
            <a:ext cx="2929561" cy="738664"/>
          </a:xfrm>
          <a:prstGeom prst="rect">
            <a:avLst/>
          </a:prstGeom>
          <a:noFill/>
          <a:ln>
            <a:solidFill>
              <a:schemeClr val="accent1">
                <a:shade val="50000"/>
              </a:schemeClr>
            </a:solidFill>
          </a:ln>
        </p:spPr>
        <p:txBody>
          <a:bodyPr wrap="square" rtlCol="0">
            <a:spAutoFit/>
          </a:bodyPr>
          <a:lstStyle/>
          <a:p>
            <a:r>
              <a:rPr lang="en-US" dirty="0">
                <a:solidFill>
                  <a:schemeClr val="accent2"/>
                </a:solidFill>
              </a:rPr>
              <a:t>ne0np4</a:t>
            </a:r>
            <a:r>
              <a:rPr lang="en-US" dirty="0"/>
              <a:t> = all variable resolution grids with 4 GLL points must begin with this.</a:t>
            </a:r>
          </a:p>
        </p:txBody>
      </p:sp>
      <p:sp>
        <p:nvSpPr>
          <p:cNvPr id="47" name="TextBox 46">
            <a:extLst>
              <a:ext uri="{FF2B5EF4-FFF2-40B4-BE49-F238E27FC236}">
                <a16:creationId xmlns:a16="http://schemas.microsoft.com/office/drawing/2014/main" id="{56BC4BD1-A256-FE41-A04A-AF1AF599B68A}"/>
              </a:ext>
            </a:extLst>
          </p:cNvPr>
          <p:cNvSpPr txBox="1"/>
          <p:nvPr/>
        </p:nvSpPr>
        <p:spPr>
          <a:xfrm>
            <a:off x="1212560" y="4223618"/>
            <a:ext cx="2919441" cy="1600438"/>
          </a:xfrm>
          <a:prstGeom prst="rect">
            <a:avLst/>
          </a:prstGeom>
          <a:noFill/>
          <a:ln>
            <a:solidFill>
              <a:schemeClr val="accent1">
                <a:shade val="50000"/>
              </a:schemeClr>
            </a:solidFill>
          </a:ln>
        </p:spPr>
        <p:txBody>
          <a:bodyPr wrap="square" rtlCol="0">
            <a:spAutoFit/>
          </a:bodyPr>
          <a:lstStyle/>
          <a:p>
            <a:r>
              <a:rPr lang="en-US" dirty="0">
                <a:solidFill>
                  <a:schemeClr val="accent3">
                    <a:lumMod val="50000"/>
                  </a:schemeClr>
                </a:solidFill>
              </a:rPr>
              <a:t>ne30</a:t>
            </a:r>
            <a:r>
              <a:rPr lang="en-US" dirty="0"/>
              <a:t> = the base resolution of the unrefined grid.</a:t>
            </a:r>
          </a:p>
          <a:p>
            <a:endParaRPr lang="en-US" dirty="0"/>
          </a:p>
          <a:p>
            <a:r>
              <a:rPr lang="en-US" dirty="0">
                <a:solidFill>
                  <a:srgbClr val="FF0000"/>
                </a:solidFill>
              </a:rPr>
              <a:t>x4</a:t>
            </a:r>
            <a:r>
              <a:rPr lang="en-US" dirty="0"/>
              <a:t> = The refinement factor for the highest resolution region</a:t>
            </a:r>
          </a:p>
          <a:p>
            <a:endParaRPr lang="en-US" dirty="0"/>
          </a:p>
          <a:p>
            <a:r>
              <a:rPr lang="en-US" dirty="0"/>
              <a:t>e.g. For a ne120 grid:  </a:t>
            </a:r>
            <a:r>
              <a:rPr lang="en-US" dirty="0">
                <a:solidFill>
                  <a:schemeClr val="accent3">
                    <a:lumMod val="50000"/>
                  </a:schemeClr>
                </a:solidFill>
              </a:rPr>
              <a:t>30</a:t>
            </a:r>
            <a:r>
              <a:rPr lang="en-US" dirty="0">
                <a:solidFill>
                  <a:srgbClr val="FF0000"/>
                </a:solidFill>
              </a:rPr>
              <a:t>x4</a:t>
            </a:r>
            <a:r>
              <a:rPr lang="en-US" dirty="0"/>
              <a:t> = 120.</a:t>
            </a:r>
          </a:p>
        </p:txBody>
      </p:sp>
    </p:spTree>
    <p:extLst>
      <p:ext uri="{BB962C8B-B14F-4D97-AF65-F5344CB8AC3E}">
        <p14:creationId xmlns:p14="http://schemas.microsoft.com/office/powerpoint/2010/main" val="387391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392-9143-5C4E-830F-994A5BB85353}"/>
              </a:ext>
            </a:extLst>
          </p:cNvPr>
          <p:cNvSpPr>
            <a:spLocks noGrp="1"/>
          </p:cNvSpPr>
          <p:nvPr>
            <p:ph type="title"/>
          </p:nvPr>
        </p:nvSpPr>
        <p:spPr>
          <a:xfrm>
            <a:off x="609600" y="274639"/>
            <a:ext cx="10972800" cy="366806"/>
          </a:xfrm>
        </p:spPr>
        <p:txBody>
          <a:bodyPr/>
          <a:lstStyle/>
          <a:p>
            <a:pPr algn="l"/>
            <a:r>
              <a:rPr lang="en-US" dirty="0"/>
              <a:t>(1) Building Executables</a:t>
            </a:r>
          </a:p>
        </p:txBody>
      </p:sp>
      <p:sp>
        <p:nvSpPr>
          <p:cNvPr id="5" name="TextBox 4">
            <a:extLst>
              <a:ext uri="{FF2B5EF4-FFF2-40B4-BE49-F238E27FC236}">
                <a16:creationId xmlns:a16="http://schemas.microsoft.com/office/drawing/2014/main" id="{16FB0251-340C-DA45-A71C-D3B0A7A68ED7}"/>
              </a:ext>
            </a:extLst>
          </p:cNvPr>
          <p:cNvSpPr txBox="1"/>
          <p:nvPr/>
        </p:nvSpPr>
        <p:spPr>
          <a:xfrm>
            <a:off x="368300" y="1333500"/>
            <a:ext cx="5727700" cy="4247317"/>
          </a:xfrm>
          <a:prstGeom prst="rect">
            <a:avLst/>
          </a:prstGeom>
          <a:noFill/>
          <a:ln>
            <a:solidFill>
              <a:schemeClr val="tx1"/>
            </a:solidFill>
          </a:ln>
        </p:spPr>
        <p:txBody>
          <a:bodyPr wrap="square" rtlCol="0">
            <a:spAutoFit/>
          </a:bodyPr>
          <a:lstStyle/>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(2) Build the pre-requisite executables</a:t>
            </a:r>
          </a:p>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--&gt; Build VRM_Editor on Casper</a:t>
            </a:r>
          </a:p>
          <a:p>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cheyenne% execdav</a:t>
            </a:r>
          </a:p>
          <a:p>
            <a:r>
              <a:rPr lang="en-US" sz="1000" dirty="0">
                <a:latin typeface="Calibri" panose="020F0502020204030204" pitchFamily="34" charset="0"/>
                <a:cs typeface="Calibri" panose="020F0502020204030204" pitchFamily="34" charset="0"/>
              </a:rPr>
              <a:t>casper% cd Community_Mesh_Generation_Toolkit/VRM_tools/VRM_Editor/src</a:t>
            </a:r>
          </a:p>
          <a:p>
            <a:r>
              <a:rPr lang="en-US" sz="1000" dirty="0">
                <a:latin typeface="Calibri" panose="020F0502020204030204" pitchFamily="34" charset="0"/>
                <a:cs typeface="Calibri" panose="020F0502020204030204" pitchFamily="34" charset="0"/>
              </a:rPr>
              <a:t>casper% module load gnu/9.1.0</a:t>
            </a:r>
          </a:p>
          <a:p>
            <a:r>
              <a:rPr lang="en-US" sz="1000" dirty="0">
                <a:latin typeface="Calibri" panose="020F0502020204030204" pitchFamily="34" charset="0"/>
                <a:cs typeface="Calibri" panose="020F0502020204030204" pitchFamily="34" charset="0"/>
              </a:rPr>
              <a:t>casper% qmake-qt5 VRM_Editor.pro</a:t>
            </a:r>
          </a:p>
          <a:p>
            <a:r>
              <a:rPr lang="en-US" sz="1000" dirty="0">
                <a:latin typeface="Calibri" panose="020F0502020204030204" pitchFamily="34" charset="0"/>
                <a:cs typeface="Calibri" panose="020F0502020204030204" pitchFamily="34" charset="0"/>
              </a:rPr>
              <a:t>casper% make</a:t>
            </a: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**NOTE**: </a:t>
            </a:r>
          </a:p>
          <a:p>
            <a:r>
              <a:rPr lang="en-US" sz="1000" dirty="0">
                <a:latin typeface="Calibri" panose="020F0502020204030204" pitchFamily="34" charset="0"/>
                <a:cs typeface="Calibri" panose="020F0502020204030204" pitchFamily="34" charset="0"/>
              </a:rPr>
              <a:t>  ---------------    The editor can now be run in this directory:</a:t>
            </a:r>
          </a:p>
          <a:p>
            <a:r>
              <a:rPr lang="en-US" sz="1000" dirty="0">
                <a:latin typeface="Calibri" panose="020F0502020204030204" pitchFamily="34" charset="0"/>
                <a:cs typeface="Calibri" panose="020F0502020204030204" pitchFamily="34" charset="0"/>
              </a:rPr>
              <a:t>  casper% ./VRM_Editor</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 The editor is not as prone to crashing when running on Casper</a:t>
            </a:r>
          </a:p>
          <a:p>
            <a:r>
              <a:rPr lang="en-US" sz="1000" dirty="0">
                <a:latin typeface="Calibri" panose="020F0502020204030204" pitchFamily="34" charset="0"/>
                <a:cs typeface="Calibri" panose="020F0502020204030204" pitchFamily="34" charset="0"/>
              </a:rPr>
              <a:t>             but users will need to be patient with latency when using</a:t>
            </a:r>
          </a:p>
          <a:p>
            <a:r>
              <a:rPr lang="en-US" sz="1000" dirty="0">
                <a:latin typeface="Calibri" panose="020F0502020204030204" pitchFamily="34" charset="0"/>
                <a:cs typeface="Calibri" panose="020F0502020204030204" pitchFamily="34" charset="0"/>
              </a:rPr>
              <a:t>             the mouse.</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 When running on the VRM_Editor on Casper, be sure to re-load</a:t>
            </a:r>
          </a:p>
          <a:p>
            <a:r>
              <a:rPr lang="en-US" sz="1000" dirty="0">
                <a:latin typeface="Calibri" panose="020F0502020204030204" pitchFamily="34" charset="0"/>
                <a:cs typeface="Calibri" panose="020F0502020204030204" pitchFamily="34" charset="0"/>
              </a:rPr>
              <a:t>             the gnu/9.1.0 module first:</a:t>
            </a:r>
          </a:p>
          <a:p>
            <a:r>
              <a:rPr lang="en-US" sz="1000" dirty="0">
                <a:latin typeface="Calibri" panose="020F0502020204030204" pitchFamily="34" charset="0"/>
                <a:cs typeface="Calibri" panose="020F0502020204030204" pitchFamily="34" charset="0"/>
              </a:rPr>
              <a:t>  casper% module list</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Currently Loaded Modules:</a:t>
            </a:r>
          </a:p>
          <a:p>
            <a:r>
              <a:rPr lang="en-US" sz="1000" dirty="0">
                <a:latin typeface="Calibri" panose="020F0502020204030204" pitchFamily="34" charset="0"/>
                <a:cs typeface="Calibri" panose="020F0502020204030204" pitchFamily="34" charset="0"/>
              </a:rPr>
              <a:t>                   1) ncarenv/1.3    2) gnu/9.1.0      3) ncarcompilers/0.5.0</a:t>
            </a:r>
          </a:p>
          <a:p>
            <a:r>
              <a:rPr lang="en-US" sz="1000" dirty="0">
                <a:latin typeface="Calibri" panose="020F0502020204030204" pitchFamily="34" charset="0"/>
                <a:cs typeface="Calibri" panose="020F0502020204030204" pitchFamily="34" charset="0"/>
              </a:rPr>
              <a:t>                   4) netcdf/4.7.4   5) openmpi/4.0.5</a:t>
            </a:r>
            <a:endParaRPr lang="en-US" dirty="0"/>
          </a:p>
        </p:txBody>
      </p:sp>
      <p:sp>
        <p:nvSpPr>
          <p:cNvPr id="6" name="TextBox 5">
            <a:extLst>
              <a:ext uri="{FF2B5EF4-FFF2-40B4-BE49-F238E27FC236}">
                <a16:creationId xmlns:a16="http://schemas.microsoft.com/office/drawing/2014/main" id="{D07AAF82-7D8A-334F-83F2-81130377AEA1}"/>
              </a:ext>
            </a:extLst>
          </p:cNvPr>
          <p:cNvSpPr txBox="1"/>
          <p:nvPr/>
        </p:nvSpPr>
        <p:spPr>
          <a:xfrm>
            <a:off x="6299200" y="2813804"/>
            <a:ext cx="5631218" cy="2523768"/>
          </a:xfrm>
          <a:prstGeom prst="rect">
            <a:avLst/>
          </a:prstGeom>
          <a:noFill/>
          <a:ln>
            <a:solidFill>
              <a:schemeClr val="tx1"/>
            </a:solidFill>
          </a:ln>
        </p:spPr>
        <p:txBody>
          <a:bodyPr wrap="square" rtlCol="0">
            <a:spAutoFit/>
          </a:bodyPr>
          <a:lstStyle/>
          <a:p>
            <a:br>
              <a:rPr lang="en-US" sz="1000" dirty="0">
                <a:latin typeface="Calibri" panose="020F0502020204030204" pitchFamily="34" charset="0"/>
                <a:cs typeface="Calibri" panose="020F0502020204030204" pitchFamily="34" charset="0"/>
              </a:rPr>
            </a:br>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--&gt;  VRM_Editor For Linux/Mac</a:t>
            </a:r>
          </a:p>
          <a:p>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For Linux users, with the Qt and netCDF packages installed,</a:t>
            </a:r>
          </a:p>
          <a:p>
            <a:r>
              <a:rPr lang="en-US" sz="1000" dirty="0">
                <a:latin typeface="Calibri" panose="020F0502020204030204" pitchFamily="34" charset="0"/>
                <a:cs typeface="Calibri" panose="020F0502020204030204" pitchFamily="34" charset="0"/>
              </a:rPr>
              <a:t>             building the editor is just as simple as for Casper.</a:t>
            </a:r>
          </a:p>
          <a:p>
            <a:r>
              <a:rPr lang="en-US" sz="1000" dirty="0">
                <a:latin typeface="Calibri" panose="020F0502020204030204" pitchFamily="34" charset="0"/>
                <a:cs typeface="Calibri" panose="020F0502020204030204" pitchFamily="34" charset="0"/>
              </a:rPr>
              <a:t>             For Mac users.... not so much, the pre-built executable in the</a:t>
            </a:r>
          </a:p>
          <a:p>
            <a:r>
              <a:rPr lang="en-US" sz="1000" dirty="0">
                <a:latin typeface="Calibri" panose="020F0502020204030204" pitchFamily="34" charset="0"/>
                <a:cs typeface="Calibri" panose="020F0502020204030204" pitchFamily="34" charset="0"/>
              </a:rPr>
              <a:t>             MAC_exe directory should work for now.</a:t>
            </a:r>
          </a:p>
          <a:p>
            <a:br>
              <a:rPr lang="en-US" sz="1000" dirty="0">
                <a:latin typeface="Calibri" panose="020F0502020204030204" pitchFamily="34" charset="0"/>
                <a:cs typeface="Calibri" panose="020F0502020204030204" pitchFamily="34" charset="0"/>
              </a:rPr>
            </a:br>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 For details on Linux/MAC see the documentation in:</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a:t>
            </a:r>
            <a:r>
              <a:rPr lang="en-US" b="1" dirty="0">
                <a:solidFill>
                  <a:srgbClr val="C00000"/>
                </a:solidFill>
                <a:latin typeface="Calibri" panose="020F0502020204030204" pitchFamily="34" charset="0"/>
                <a:cs typeface="Calibri" panose="020F0502020204030204" pitchFamily="34" charset="0"/>
              </a:rPr>
              <a:t> </a:t>
            </a:r>
            <a:r>
              <a:rPr lang="en-US" sz="1100" b="1" dirty="0">
                <a:solidFill>
                  <a:srgbClr val="C00000"/>
                </a:solidFill>
                <a:latin typeface="Calibri" panose="020F0502020204030204" pitchFamily="34" charset="0"/>
                <a:cs typeface="Calibri" panose="020F0502020204030204" pitchFamily="34" charset="0"/>
              </a:rPr>
              <a:t>Community_Mesh_Generation_Toolkit/VRM_tools/Docs/VRM_Grids_For_CAMSE.pdf</a:t>
            </a:r>
          </a:p>
          <a:p>
            <a:endParaRPr lang="en-US" dirty="0"/>
          </a:p>
        </p:txBody>
      </p:sp>
    </p:spTree>
    <p:extLst>
      <p:ext uri="{BB962C8B-B14F-4D97-AF65-F5344CB8AC3E}">
        <p14:creationId xmlns:p14="http://schemas.microsoft.com/office/powerpoint/2010/main" val="386526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Title Page: NCAR - Blue Logo">
  <a:themeElements>
    <a:clrScheme name="NCAR UCAR">
      <a:dk1>
        <a:srgbClr val="000000"/>
      </a:dk1>
      <a:lt1>
        <a:srgbClr val="FFFFFF"/>
      </a:lt1>
      <a:dk2>
        <a:srgbClr val="1F3058"/>
      </a:dk2>
      <a:lt2>
        <a:srgbClr val="EEECE1"/>
      </a:lt2>
      <a:accent1>
        <a:srgbClr val="1A3141"/>
      </a:accent1>
      <a:accent2>
        <a:srgbClr val="456673"/>
      </a:accent2>
      <a:accent3>
        <a:srgbClr val="C45229"/>
      </a:accent3>
      <a:accent4>
        <a:srgbClr val="9F1B25"/>
      </a:accent4>
      <a:accent5>
        <a:srgbClr val="B36E25"/>
      </a:accent5>
      <a:accent6>
        <a:srgbClr val="555058"/>
      </a:accent6>
      <a:hlink>
        <a:srgbClr val="1F3058"/>
      </a:hlink>
      <a:folHlink>
        <a:srgbClr val="7C78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CAR-Blue-BottomSwooshes">
  <a:themeElements>
    <a:clrScheme name="Custom 4">
      <a:dk1>
        <a:srgbClr val="666666"/>
      </a:dk1>
      <a:lt1>
        <a:srgbClr val="FFFFFF"/>
      </a:lt1>
      <a:dk2>
        <a:srgbClr val="122D5D"/>
      </a:dk2>
      <a:lt2>
        <a:srgbClr val="D3DCEC"/>
      </a:lt2>
      <a:accent1>
        <a:srgbClr val="277DA1"/>
      </a:accent1>
      <a:accent2>
        <a:srgbClr val="248F87"/>
      </a:accent2>
      <a:accent3>
        <a:srgbClr val="BBD52F"/>
      </a:accent3>
      <a:accent4>
        <a:srgbClr val="D3DCEC"/>
      </a:accent4>
      <a:accent5>
        <a:srgbClr val="6C6C6C"/>
      </a:accent5>
      <a:accent6>
        <a:srgbClr val="9EA0A3"/>
      </a:accent6>
      <a:hlink>
        <a:srgbClr val="1A658F"/>
      </a:hlink>
      <a:folHlink>
        <a:srgbClr val="BBD5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NCAR-Blue-TopHeader">
  <a:themeElements>
    <a:clrScheme name="NCAR and UCAR">
      <a:dk1>
        <a:srgbClr val="666666"/>
      </a:dk1>
      <a:lt1>
        <a:srgbClr val="FFFFFF"/>
      </a:lt1>
      <a:dk2>
        <a:srgbClr val="122D5D"/>
      </a:dk2>
      <a:lt2>
        <a:srgbClr val="D3DCEC"/>
      </a:lt2>
      <a:accent1>
        <a:srgbClr val="277DA1"/>
      </a:accent1>
      <a:accent2>
        <a:srgbClr val="248F87"/>
      </a:accent2>
      <a:accent3>
        <a:srgbClr val="BBD52F"/>
      </a:accent3>
      <a:accent4>
        <a:srgbClr val="D3DCEC"/>
      </a:accent4>
      <a:accent5>
        <a:srgbClr val="6C6C6C"/>
      </a:accent5>
      <a:accent6>
        <a:srgbClr val="9EA0A3"/>
      </a:accent6>
      <a:hlink>
        <a:srgbClr val="BBD52F"/>
      </a:hlink>
      <a:folHlink>
        <a:srgbClr val="BBD5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8446</TotalTime>
  <Words>14590</Words>
  <Application>Microsoft Macintosh PowerPoint</Application>
  <PresentationFormat>Widescreen</PresentationFormat>
  <Paragraphs>1312</Paragraphs>
  <Slides>60</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60</vt:i4>
      </vt:variant>
    </vt:vector>
  </HeadingPairs>
  <TitlesOfParts>
    <vt:vector size="68" baseType="lpstr">
      <vt:lpstr>Calibri</vt:lpstr>
      <vt:lpstr>Arial</vt:lpstr>
      <vt:lpstr>Wingdings</vt:lpstr>
      <vt:lpstr>Helvetica Neue</vt:lpstr>
      <vt:lpstr>Trebuchet MS</vt:lpstr>
      <vt:lpstr>Title Page: NCAR - Blue Logo</vt:lpstr>
      <vt:lpstr>NCAR-Blue-BottomSwooshes</vt:lpstr>
      <vt:lpstr>NCAR-Blue-TopHeader</vt:lpstr>
      <vt:lpstr>PowerPoint Presentation</vt:lpstr>
      <vt:lpstr>GitHub Repositories and Demonstration Resources</vt:lpstr>
      <vt:lpstr>Overview: The Usage Scenario for VR Grids</vt:lpstr>
      <vt:lpstr>Overview: Adding a New Grid</vt:lpstr>
      <vt:lpstr>Overview: Files in the Demo Directory</vt:lpstr>
      <vt:lpstr>Overview: The Demo_Files Directory</vt:lpstr>
      <vt:lpstr>Overview: Contents of VRM_tools</vt:lpstr>
      <vt:lpstr>Overview: The Users Repository</vt:lpstr>
      <vt:lpstr>(1) Building Executables</vt:lpstr>
      <vt:lpstr>(1) Building Executables</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(2) Creating a New Grid</vt:lpstr>
      <vt:lpstr>(3) Creating a Repository For The New Grid</vt:lpstr>
      <vt:lpstr>(3) Creating a Repository For The New Grid</vt:lpstr>
      <vt:lpstr>(3) Creating a Repository For The New Grid</vt:lpstr>
      <vt:lpstr>(3) Creating a Repository For The New Grid</vt:lpstr>
      <vt:lpstr>(3) Creating a Repository For The New Grid</vt:lpstr>
      <vt:lpstr>(3) Creating a Repository For The New Grid</vt:lpstr>
      <vt:lpstr>(3) Creating a Repository For The New Grid</vt:lpstr>
      <vt:lpstr>(3) Creating a Repository For The New Grid</vt:lpstr>
      <vt:lpstr>(4) Installing The New Grid</vt:lpstr>
      <vt:lpstr>(5) Establishing Defaults</vt:lpstr>
      <vt:lpstr>(5)  Establishing Defaults</vt:lpstr>
      <vt:lpstr>(5)  Establishing Defaults</vt:lpstr>
      <vt:lpstr>(5) Establishing Defaults</vt:lpstr>
      <vt:lpstr>(6) Additional Steps</vt:lpstr>
      <vt:lpstr>(6) Additional Steps</vt:lpstr>
      <vt:lpstr>(6) Additional Steps</vt:lpstr>
      <vt:lpstr>(6) Additional Steps</vt:lpstr>
      <vt:lpstr>(6) Additional Steps</vt:lpstr>
      <vt:lpstr>(6) Additional Steps</vt:lpstr>
      <vt:lpstr>(6) Additional Steps</vt:lpstr>
      <vt:lpstr>(6) Additional Steps</vt:lpstr>
      <vt:lpstr>(7) Viewing Results</vt:lpstr>
      <vt:lpstr>(7) Viewing Results</vt:lpstr>
      <vt:lpstr>(7) Viewing Results</vt:lpstr>
      <vt:lpstr>(7) Viewing Results</vt:lpstr>
      <vt:lpstr>(8) Epilogue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Patrick Callaghan</cp:lastModifiedBy>
  <cp:revision>126</cp:revision>
  <dcterms:modified xsi:type="dcterms:W3CDTF">2021-02-12T15:07:21Z</dcterms:modified>
</cp:coreProperties>
</file>